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a84751b0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a84751b0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a84751b0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a84751b0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2929"/>
                </a:solidFill>
                <a:highlight>
                  <a:srgbClr val="FFFFFF"/>
                </a:highlight>
              </a:rPr>
              <a:t>Here,we have our statistical results of the liquids we tested.We see that our approach was able to classify Water,Soda,Milk and Olive oil very accurately.Soda and Coffee had a few misclassifications due to ther similar spectral response..We evaluate the behavior and understand the effectiveness of our classifier through the </a:t>
            </a:r>
            <a:r>
              <a:rPr b="1" lang="en">
                <a:solidFill>
                  <a:srgbClr val="292929"/>
                </a:solidFill>
                <a:highlight>
                  <a:srgbClr val="FFFFFF"/>
                </a:highlight>
              </a:rPr>
              <a:t>Confusion Matrix heatmap. </a:t>
            </a:r>
            <a:r>
              <a:rPr lang="en">
                <a:solidFill>
                  <a:srgbClr val="292929"/>
                </a:solidFill>
                <a:highlight>
                  <a:srgbClr val="FFFFFF"/>
                </a:highlight>
              </a:rPr>
              <a:t>As you can see,most of the classifications are along the diagonal which shows that the system is able to differentiate between different liquid materials.</a:t>
            </a:r>
            <a:endParaRPr sz="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a84751b0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a84751b0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a84751b0f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a84751b0f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a:t>Increasing the number of sensors for reception of LED signals to have refined and more accurate measurements.Adding more LED’s of different wavelength to get a more feature rich set of data points to train the network . </a:t>
            </a:r>
            <a:r>
              <a:rPr lang="en" sz="1050"/>
              <a:t>Another    possible    modification    can    be    changing the way of LEDs flashing.  Currently, we are following a sequential firing order of LEDs from a single wavelength panel  and  then  passing  them  through  the  liquid.   For future work, instead of sequential order, the system can take multiple wavelength LEDs turned on at the same time.  This may help to provide additional features for neural network training.Further,we could modify the placement of sensors and LED panels to reduce refraction errors in our setup as well.</a:t>
            </a:r>
            <a:endParaRPr sz="1050"/>
          </a:p>
          <a:p>
            <a:pPr indent="0" lvl="0" marL="0" rtl="0" algn="l">
              <a:lnSpc>
                <a:spcPct val="90000"/>
              </a:lnSpc>
              <a:spcBef>
                <a:spcPts val="800"/>
              </a:spcBef>
              <a:spcAft>
                <a:spcPts val="0"/>
              </a:spcAft>
              <a:buNone/>
            </a:pPr>
            <a:r>
              <a:t/>
            </a:r>
            <a:endParaRPr sz="1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50">
              <a:highlight>
                <a:srgbClr val="E4E8EE"/>
              </a:highlight>
            </a:endParaRPr>
          </a:p>
          <a:p>
            <a:pPr indent="0" lvl="0" marL="0" rtl="0" algn="l">
              <a:spcBef>
                <a:spcPts val="0"/>
              </a:spcBef>
              <a:spcAft>
                <a:spcPts val="0"/>
              </a:spcAft>
              <a:buNone/>
            </a:pPr>
            <a:r>
              <a:t/>
            </a:r>
            <a:endParaRPr sz="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1accab59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1accab59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1accab59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1accab59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a84751b0f_0_82:notes"/>
          <p:cNvSpPr txBox="1"/>
          <p:nvPr>
            <p:ph idx="1" type="body"/>
          </p:nvPr>
        </p:nvSpPr>
        <p:spPr>
          <a:xfrm>
            <a:off x="685801" y="4400550"/>
            <a:ext cx="5486400" cy="36006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n"/>
              <a:t>Our presentation today actually starts with the motivation behind the project: getting the outcome or the benefit of a product that you pay for in the market. </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
              <a:t>[</a:t>
            </a:r>
            <a:r>
              <a:rPr b="1" lang="en"/>
              <a:t>click</a:t>
            </a:r>
            <a:r>
              <a:rPr b="0" lang="en"/>
              <a:t>] For starters, </a:t>
            </a:r>
            <a:r>
              <a:rPr lang="en"/>
              <a:t>let's</a:t>
            </a:r>
            <a:r>
              <a:rPr b="0" lang="en"/>
              <a:t> take the example of Alcohol, when we go to buy it, we may have something of like this in mind - maybe after a lot of consumptio</a:t>
            </a:r>
            <a:r>
              <a:rPr lang="en"/>
              <a:t>n.</a:t>
            </a:r>
            <a:r>
              <a:rPr b="0" lang="en"/>
              <a:t> However we would never think that it could have this sort of an impact </a:t>
            </a:r>
            <a:endParaRPr b="0"/>
          </a:p>
          <a:p>
            <a:pPr indent="0" lvl="0" marL="0" rtl="0" algn="l">
              <a:spcBef>
                <a:spcPts val="0"/>
              </a:spcBef>
              <a:spcAft>
                <a:spcPts val="0"/>
              </a:spcAft>
              <a:buNone/>
            </a:pPr>
            <a:r>
              <a:t/>
            </a:r>
            <a:endParaRPr/>
          </a:p>
          <a:p>
            <a:pPr indent="0" lvl="0" marL="0" rtl="0" algn="l">
              <a:spcBef>
                <a:spcPts val="0"/>
              </a:spcBef>
              <a:spcAft>
                <a:spcPts val="0"/>
              </a:spcAft>
              <a:buNone/>
            </a:pPr>
            <a:r>
              <a:rPr b="0" lang="en"/>
              <a:t>[</a:t>
            </a:r>
            <a:r>
              <a:rPr b="1" lang="en"/>
              <a:t>click</a:t>
            </a:r>
            <a:r>
              <a:rPr b="0" lang="en"/>
              <a:t>]</a:t>
            </a:r>
            <a:endParaRPr b="0"/>
          </a:p>
          <a:p>
            <a:pPr indent="0" lvl="0" marL="0" rtl="0" algn="l">
              <a:spcBef>
                <a:spcPts val="0"/>
              </a:spcBef>
              <a:spcAft>
                <a:spcPts val="0"/>
              </a:spcAft>
              <a:buNone/>
            </a:pPr>
            <a:r>
              <a:rPr b="0" lang="en"/>
              <a:t>Same is the scenario with </a:t>
            </a:r>
            <a:r>
              <a:rPr lang="en"/>
              <a:t>olive oil. </a:t>
            </a:r>
            <a:r>
              <a:rPr b="0" lang="en"/>
              <a:t>When we buy it, we consider it for its nutritious value</a:t>
            </a:r>
            <a:r>
              <a:rPr lang="en"/>
              <a:t> </a:t>
            </a:r>
            <a:r>
              <a:rPr b="0" lang="en"/>
              <a:t>but sometimes it can have its adverse </a:t>
            </a:r>
            <a:r>
              <a:rPr lang="en"/>
              <a:t>effects</a:t>
            </a:r>
            <a:r>
              <a:rPr b="0" lang="en"/>
              <a:t> </a:t>
            </a:r>
            <a:endParaRPr b="1"/>
          </a:p>
        </p:txBody>
      </p:sp>
      <p:sp>
        <p:nvSpPr>
          <p:cNvPr id="89" name="Google Shape;89;gaa84751b0f_0_82:notes"/>
          <p:cNvSpPr txBox="1"/>
          <p:nvPr>
            <p:ph idx="12" type="sldNum"/>
          </p:nvPr>
        </p:nvSpPr>
        <p:spPr>
          <a:xfrm>
            <a:off x="3884618" y="8685213"/>
            <a:ext cx="2971800" cy="4587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
              <a:t>‹#›</a:t>
            </a:fld>
            <a:endParaRPr/>
          </a:p>
        </p:txBody>
      </p:sp>
      <p:sp>
        <p:nvSpPr>
          <p:cNvPr id="90" name="Google Shape;90;gaa84751b0f_0_82:notes"/>
          <p:cNvSpPr/>
          <p:nvPr>
            <p:ph idx="2" type="sldImg"/>
          </p:nvPr>
        </p:nvSpPr>
        <p:spPr>
          <a:xfrm>
            <a:off x="2001981" y="1143001"/>
            <a:ext cx="28542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a84751b0f_0_178:notes"/>
          <p:cNvSpPr txBox="1"/>
          <p:nvPr>
            <p:ph idx="12" type="sldNum"/>
          </p:nvPr>
        </p:nvSpPr>
        <p:spPr>
          <a:xfrm>
            <a:off x="3884618" y="8685213"/>
            <a:ext cx="2971800" cy="4587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gaa84751b0f_0_178:notes"/>
          <p:cNvSpPr txBox="1"/>
          <p:nvPr>
            <p:ph idx="1" type="body"/>
          </p:nvPr>
        </p:nvSpPr>
        <p:spPr>
          <a:xfrm>
            <a:off x="685801" y="4400550"/>
            <a:ext cx="5486400" cy="3600600"/>
          </a:xfrm>
          <a:prstGeom prst="rect">
            <a:avLst/>
          </a:prstGeom>
          <a:noFill/>
          <a:ln>
            <a:noFill/>
          </a:ln>
        </p:spPr>
        <p:txBody>
          <a:bodyPr anchorCtr="0" anchor="t" bIns="49500" lIns="99025" spcFirstLastPara="1" rIns="99025" wrap="square" tIns="49500">
            <a:noAutofit/>
          </a:bodyPr>
          <a:lstStyle/>
          <a:p>
            <a:pPr indent="0" lvl="0" marL="0" marR="0" rtl="0" algn="l">
              <a:lnSpc>
                <a:spcPct val="100000"/>
              </a:lnSpc>
              <a:spcBef>
                <a:spcPts val="0"/>
              </a:spcBef>
              <a:spcAft>
                <a:spcPts val="0"/>
              </a:spcAft>
              <a:buClr>
                <a:schemeClr val="dk1"/>
              </a:buClr>
              <a:buSzPts val="1200"/>
              <a:buFont typeface="Malgun Gothic"/>
              <a:buNone/>
            </a:pPr>
            <a:r>
              <a:rPr lang="en"/>
              <a:t>SO, you may be thinking right now, that these adverse outcomes are highly unlikely in general scenarios, but the evidence speaks to the contrary.</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marR="0" rtl="0" algn="l">
              <a:lnSpc>
                <a:spcPct val="100000"/>
              </a:lnSpc>
              <a:spcBef>
                <a:spcPts val="0"/>
              </a:spcBef>
              <a:spcAft>
                <a:spcPts val="0"/>
              </a:spcAft>
              <a:buClr>
                <a:schemeClr val="dk1"/>
              </a:buClr>
              <a:buSzPts val="1200"/>
              <a:buFont typeface="Malgun Gothic"/>
              <a:buNone/>
            </a:pPr>
            <a:r>
              <a:rPr lang="en"/>
              <a:t>[</a:t>
            </a:r>
            <a:r>
              <a:rPr b="1" lang="en"/>
              <a:t>click</a:t>
            </a:r>
            <a:r>
              <a:rPr lang="en"/>
              <a:t>] </a:t>
            </a:r>
            <a:r>
              <a:rPr lang="en">
                <a:solidFill>
                  <a:schemeClr val="dk1"/>
                </a:solidFill>
              </a:rPr>
              <a:t>fake drugs is one of the problems that kills many people worldwide each year</a:t>
            </a:r>
            <a:endParaRPr sz="1000"/>
          </a:p>
          <a:p>
            <a:pPr indent="0" lvl="0" marL="0" rtl="0" algn="l">
              <a:spcBef>
                <a:spcPts val="0"/>
              </a:spcBef>
              <a:spcAft>
                <a:spcPts val="0"/>
              </a:spcAft>
              <a:buNone/>
            </a:pPr>
            <a:r>
              <a:rPr lang="en"/>
              <a:t>[</a:t>
            </a:r>
            <a:r>
              <a:rPr b="1" lang="en"/>
              <a:t>click</a:t>
            </a:r>
            <a:r>
              <a:rPr lang="en"/>
              <a:t>] same is the case with alcohol, there have been instances of people getting blind and even dying from counterfeit alcohols</a:t>
            </a:r>
            <a:endParaRPr/>
          </a:p>
          <a:p>
            <a:pPr indent="0" lvl="0" marL="0" rtl="0" algn="l">
              <a:spcBef>
                <a:spcPts val="0"/>
              </a:spcBef>
              <a:spcAft>
                <a:spcPts val="0"/>
              </a:spcAft>
              <a:buNone/>
            </a:pPr>
            <a:r>
              <a:t/>
            </a:r>
            <a:endParaRPr/>
          </a:p>
        </p:txBody>
      </p:sp>
      <p:sp>
        <p:nvSpPr>
          <p:cNvPr id="113" name="Google Shape;113;gaa84751b0f_0_178:notes"/>
          <p:cNvSpPr/>
          <p:nvPr>
            <p:ph idx="2" type="sldImg"/>
          </p:nvPr>
        </p:nvSpPr>
        <p:spPr>
          <a:xfrm>
            <a:off x="2001981" y="1143001"/>
            <a:ext cx="28542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1accab59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1accab59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a84751b0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a84751b0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multiple existing works for liquid identification and </a:t>
            </a:r>
            <a:r>
              <a:rPr lang="en"/>
              <a:t>adulteration detection</a:t>
            </a:r>
            <a:r>
              <a:rPr lang="en"/>
              <a:t> in this field. Today we want to talk about three of these methods. </a:t>
            </a:r>
            <a:endParaRPr/>
          </a:p>
          <a:p>
            <a:pPr indent="0" lvl="0" marL="0" rtl="0" algn="l">
              <a:spcBef>
                <a:spcPts val="0"/>
              </a:spcBef>
              <a:spcAft>
                <a:spcPts val="0"/>
              </a:spcAft>
              <a:buNone/>
            </a:pPr>
            <a:r>
              <a:rPr lang="en"/>
              <a:t>The first one is RF-EATs.</a:t>
            </a:r>
            <a:endParaRPr/>
          </a:p>
          <a:p>
            <a:pPr indent="0" lvl="0" marL="0" rtl="0" algn="l">
              <a:spcBef>
                <a:spcPts val="0"/>
              </a:spcBef>
              <a:spcAft>
                <a:spcPts val="0"/>
              </a:spcAft>
              <a:buNone/>
            </a:pPr>
            <a:r>
              <a:rPr lang="en"/>
              <a:t>RF-EAT is based on RFID, and it uses a neural l</a:t>
            </a:r>
            <a:r>
              <a:rPr lang="en" sz="1300"/>
              <a:t>earning model on learning</a:t>
            </a:r>
            <a:r>
              <a:rPr lang="en" sz="1700"/>
              <a:t> </a:t>
            </a:r>
            <a:r>
              <a:rPr lang="en">
                <a:solidFill>
                  <a:schemeClr val="dk1"/>
                </a:solidFill>
              </a:rPr>
              <a:t>Radio Frequency features on the content of a container, and remove the features in-troduced by extraneous environmental changes</a:t>
            </a:r>
            <a:r>
              <a:rPr lang="en" sz="1700"/>
              <a: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a:t>Liquid ID utilizes UWB signals, by measuring the tot, phases and RSSI of </a:t>
            </a:r>
            <a:r>
              <a:rPr lang="en" sz="1550"/>
              <a:t> the signal received, it models the </a:t>
            </a:r>
            <a:r>
              <a:rPr b="1" lang="en" sz="1550"/>
              <a:t>permittivity of liquids, and the through the unique </a:t>
            </a:r>
            <a:r>
              <a:rPr b="1" lang="en" sz="1550">
                <a:solidFill>
                  <a:schemeClr val="dk1"/>
                </a:solidFill>
              </a:rPr>
              <a:t>permittivity, it was able to identify the liquids. </a:t>
            </a:r>
            <a:endParaRPr b="1" sz="1800"/>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a84751b0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a84751b0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proposed working solution that we experimented with: The LEDs emits light which is scattered and transmitted through the liquid and the surrounding closed environment.The color sensor measures the signal attenuation.With the obtained sensor values,we train a neural network to perform multiclass classification to distinguish between different liquids tested in our approach.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21f264b5e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21f264b5e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custom designed LED panels were designed on Eagle AutoDesk Fusion 360.We tried a couple of design choices but the above design was the most effective due to the cost and size.Here the LEDs are connected in series to each other.4 LED panels were constructed:Green,Blue,Red and Infrared LED panels.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a84751b0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a84751b0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highlight>
                  <a:srgbClr val="FFFFFF"/>
                </a:highlight>
              </a:rPr>
              <a:t>The  overall  assembly  of  the  system  was  organized in a cardboard box with the breadboards attached to the sides and top of the board.The material to be tested in added into the beaker.Each LED driver powers two panels of LEDs. This configuration was adopted due to the requirement of sufficient  source  of  light  for  detection at  the  sensor placed at the bottom.These  LED  panels are connected through a 1kΩ resistor in series. The LED panels are placed on the top of the board.The Adafruit sensor uses serial  communication to provide the readings for the signals.  It is a multipurpose sensor, which can give Visible light measurement,in addition to Infrared signal strength.  It also has the ability to provide a UV index based on the Visible light and IR signal strength.  This sensor was placed at the bottom of the board on a pair of wooden blocks, with the beaker placed on top of it through the help of some additional  blocks. This  ensured  two  pathways  to  the sensor: line  of  sight  signal  and  multi-path/diffracted signal.  It also served to block light being reflected from the sides of the cardboard box.The entire setup was powered by a 12V power supply with the Arduino connected to the laptop to collect data serially.</a:t>
            </a:r>
            <a:endParaRPr sz="11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chemeClr val="dk1"/>
              </a:solidFill>
              <a:highlight>
                <a:srgbClr val="E4E8EE"/>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a84751b0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a84751b0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that we trained for classification was a 3 layer neural network. This was trained with Adam optimizer, with a CrossEntropy Loss function. The loss function was weighted for each class based on the distribution  of the class. The feature vectors for the model were the Visible, IR, &amp; UV light for each of the 4 LED panels, thus making it a total of 12 Dimensional Feature Vector. An extensive set of experimentation was done for parameter tuning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0" y="1"/>
            <a:ext cx="9144000" cy="8478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0" y="1"/>
            <a:ext cx="9144000" cy="8478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lt1"/>
              </a:buClr>
              <a:buSzPts val="1800"/>
              <a:buNone/>
              <a:defRPr sz="18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20" name="Google Shape;20;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228600" lvl="1" marL="914400" algn="l">
              <a:lnSpc>
                <a:spcPct val="90000"/>
              </a:lnSpc>
              <a:spcBef>
                <a:spcPts val="400"/>
              </a:spcBef>
              <a:spcAft>
                <a:spcPts val="0"/>
              </a:spcAft>
              <a:buClr>
                <a:schemeClr val="lt1"/>
              </a:buClr>
              <a:buSzPts val="1500"/>
              <a:buNone/>
              <a:defRPr sz="1500">
                <a:solidFill>
                  <a:schemeClr val="lt1"/>
                </a:solidFill>
              </a:defRPr>
            </a:lvl2pPr>
            <a:lvl3pPr indent="-228600" lvl="2" marL="1371600" algn="l">
              <a:lnSpc>
                <a:spcPct val="90000"/>
              </a:lnSpc>
              <a:spcBef>
                <a:spcPts val="400"/>
              </a:spcBef>
              <a:spcAft>
                <a:spcPts val="0"/>
              </a:spcAft>
              <a:buClr>
                <a:schemeClr val="lt1"/>
              </a:buClr>
              <a:buSzPts val="1400"/>
              <a:buNone/>
              <a:defRPr sz="1400">
                <a:solidFill>
                  <a:schemeClr val="lt1"/>
                </a:solidFill>
              </a:defRPr>
            </a:lvl3pPr>
            <a:lvl4pPr indent="-228600" lvl="3" marL="1828800" algn="l">
              <a:lnSpc>
                <a:spcPct val="90000"/>
              </a:lnSpc>
              <a:spcBef>
                <a:spcPts val="400"/>
              </a:spcBef>
              <a:spcAft>
                <a:spcPts val="0"/>
              </a:spcAft>
              <a:buClr>
                <a:schemeClr val="lt1"/>
              </a:buClr>
              <a:buSzPts val="1200"/>
              <a:buNone/>
              <a:defRPr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228600" lvl="5" marL="2743200" algn="l">
              <a:lnSpc>
                <a:spcPct val="90000"/>
              </a:lnSpc>
              <a:spcBef>
                <a:spcPts val="400"/>
              </a:spcBef>
              <a:spcAft>
                <a:spcPts val="0"/>
              </a:spcAft>
              <a:buClr>
                <a:schemeClr val="lt1"/>
              </a:buClr>
              <a:buSzPts val="1200"/>
              <a:buNone/>
              <a:defRPr sz="1200">
                <a:solidFill>
                  <a:schemeClr val="lt1"/>
                </a:solidFill>
              </a:defRPr>
            </a:lvl6pPr>
            <a:lvl7pPr indent="-228600" lvl="6" marL="3200400" algn="l">
              <a:lnSpc>
                <a:spcPct val="90000"/>
              </a:lnSpc>
              <a:spcBef>
                <a:spcPts val="400"/>
              </a:spcBef>
              <a:spcAft>
                <a:spcPts val="0"/>
              </a:spcAft>
              <a:buClr>
                <a:schemeClr val="lt1"/>
              </a:buClr>
              <a:buSzPts val="1200"/>
              <a:buNone/>
              <a:defRPr sz="1200">
                <a:solidFill>
                  <a:schemeClr val="lt1"/>
                </a:solidFill>
              </a:defRPr>
            </a:lvl7pPr>
            <a:lvl8pPr indent="-228600" lvl="7" marL="3657600" algn="l">
              <a:lnSpc>
                <a:spcPct val="90000"/>
              </a:lnSpc>
              <a:spcBef>
                <a:spcPts val="400"/>
              </a:spcBef>
              <a:spcAft>
                <a:spcPts val="0"/>
              </a:spcAft>
              <a:buClr>
                <a:schemeClr val="lt1"/>
              </a:buClr>
              <a:buSzPts val="1200"/>
              <a:buNone/>
              <a:defRPr sz="1200">
                <a:solidFill>
                  <a:schemeClr val="lt1"/>
                </a:solidFill>
              </a:defRPr>
            </a:lvl8pPr>
            <a:lvl9pPr indent="-228600" lvl="8" marL="4114800" algn="l">
              <a:lnSpc>
                <a:spcPct val="90000"/>
              </a:lnSpc>
              <a:spcBef>
                <a:spcPts val="400"/>
              </a:spcBef>
              <a:spcAft>
                <a:spcPts val="0"/>
              </a:spcAft>
              <a:buClr>
                <a:schemeClr val="lt1"/>
              </a:buClr>
              <a:buSzPts val="1200"/>
              <a:buNone/>
              <a:defRPr sz="1200">
                <a:solidFill>
                  <a:schemeClr val="lt1"/>
                </a:solidFill>
              </a:defRPr>
            </a:lvl9pPr>
          </a:lstStyle>
          <a:p/>
        </p:txBody>
      </p:sp>
      <p:sp>
        <p:nvSpPr>
          <p:cNvPr id="26" name="Google Shape;26;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0" y="1"/>
            <a:ext cx="9144000" cy="8478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 name="Google Shape;32;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 name="Google Shape;33;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1" sz="1800"/>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9" name="Google Shape;39;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 name="Google Shape;40;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1" sz="1800"/>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41" name="Google Shape;41;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2" name="Google Shape;42;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0" y="1"/>
            <a:ext cx="9144000" cy="8478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lt1"/>
              </a:buClr>
              <a:buSzPts val="2400"/>
              <a:buChar char="•"/>
              <a:defRPr sz="2400"/>
            </a:lvl1pPr>
            <a:lvl2pPr indent="-361950" lvl="1" marL="914400" algn="l">
              <a:lnSpc>
                <a:spcPct val="90000"/>
              </a:lnSpc>
              <a:spcBef>
                <a:spcPts val="400"/>
              </a:spcBef>
              <a:spcAft>
                <a:spcPts val="0"/>
              </a:spcAft>
              <a:buClr>
                <a:schemeClr val="lt1"/>
              </a:buClr>
              <a:buSzPts val="2100"/>
              <a:buChar char="•"/>
              <a:defRPr sz="2100"/>
            </a:lvl2pPr>
            <a:lvl3pPr indent="-342900" lvl="2" marL="1371600" algn="l">
              <a:lnSpc>
                <a:spcPct val="90000"/>
              </a:lnSpc>
              <a:spcBef>
                <a:spcPts val="400"/>
              </a:spcBef>
              <a:spcAft>
                <a:spcPts val="0"/>
              </a:spcAft>
              <a:buClr>
                <a:schemeClr val="lt1"/>
              </a:buClr>
              <a:buSzPts val="1800"/>
              <a:buChar char="•"/>
              <a:defRPr sz="1800"/>
            </a:lvl3pPr>
            <a:lvl4pPr indent="-323850" lvl="3" marL="1828800" algn="l">
              <a:lnSpc>
                <a:spcPct val="90000"/>
              </a:lnSpc>
              <a:spcBef>
                <a:spcPts val="400"/>
              </a:spcBef>
              <a:spcAft>
                <a:spcPts val="0"/>
              </a:spcAft>
              <a:buClr>
                <a:schemeClr val="lt1"/>
              </a:buClr>
              <a:buSzPts val="1500"/>
              <a:buChar char="•"/>
              <a:defRPr sz="1500"/>
            </a:lvl4pPr>
            <a:lvl5pPr indent="-323850" lvl="4" marL="2286000" algn="l">
              <a:lnSpc>
                <a:spcPct val="90000"/>
              </a:lnSpc>
              <a:spcBef>
                <a:spcPts val="400"/>
              </a:spcBef>
              <a:spcAft>
                <a:spcPts val="0"/>
              </a:spcAft>
              <a:buClr>
                <a:schemeClr val="lt1"/>
              </a:buClr>
              <a:buSzPts val="1500"/>
              <a:buChar char="•"/>
              <a:defRPr sz="1500"/>
            </a:lvl5pPr>
            <a:lvl6pPr indent="-323850" lvl="5" marL="2743200" algn="l">
              <a:lnSpc>
                <a:spcPct val="90000"/>
              </a:lnSpc>
              <a:spcBef>
                <a:spcPts val="400"/>
              </a:spcBef>
              <a:spcAft>
                <a:spcPts val="0"/>
              </a:spcAft>
              <a:buClr>
                <a:schemeClr val="lt1"/>
              </a:buClr>
              <a:buSzPts val="1500"/>
              <a:buChar char="•"/>
              <a:defRPr sz="1500"/>
            </a:lvl6pPr>
            <a:lvl7pPr indent="-323850" lvl="6" marL="3200400" algn="l">
              <a:lnSpc>
                <a:spcPct val="90000"/>
              </a:lnSpc>
              <a:spcBef>
                <a:spcPts val="400"/>
              </a:spcBef>
              <a:spcAft>
                <a:spcPts val="0"/>
              </a:spcAft>
              <a:buClr>
                <a:schemeClr val="lt1"/>
              </a:buClr>
              <a:buSzPts val="1500"/>
              <a:buChar char="•"/>
              <a:defRPr sz="1500"/>
            </a:lvl7pPr>
            <a:lvl8pPr indent="-323850" lvl="7" marL="3657600" algn="l">
              <a:lnSpc>
                <a:spcPct val="90000"/>
              </a:lnSpc>
              <a:spcBef>
                <a:spcPts val="400"/>
              </a:spcBef>
              <a:spcAft>
                <a:spcPts val="0"/>
              </a:spcAft>
              <a:buClr>
                <a:schemeClr val="lt1"/>
              </a:buClr>
              <a:buSzPts val="1500"/>
              <a:buChar char="•"/>
              <a:defRPr sz="1500"/>
            </a:lvl8pPr>
            <a:lvl9pPr indent="-323850" lvl="8" marL="4114800" algn="l">
              <a:lnSpc>
                <a:spcPct val="90000"/>
              </a:lnSpc>
              <a:spcBef>
                <a:spcPts val="400"/>
              </a:spcBef>
              <a:spcAft>
                <a:spcPts val="0"/>
              </a:spcAft>
              <a:buClr>
                <a:schemeClr val="lt1"/>
              </a:buClr>
              <a:buSzPts val="1500"/>
              <a:buChar char="•"/>
              <a:defRPr sz="1500"/>
            </a:lvl9pPr>
          </a:lstStyle>
          <a:p/>
        </p:txBody>
      </p:sp>
      <p:sp>
        <p:nvSpPr>
          <p:cNvPr id="57" name="Google Shape;57;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lvl="1" marR="0" rtl="0" algn="l">
              <a:lnSpc>
                <a:spcPct val="90000"/>
              </a:lnSpc>
              <a:spcBef>
                <a:spcPts val="40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2pPr>
            <a:lvl3pPr lvl="2"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3pPr>
            <a:lvl4pPr lvl="3"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4pPr>
            <a:lvl5pPr lvl="4"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5pPr>
            <a:lvl6pPr lvl="5"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6pPr>
            <a:lvl7pPr lvl="6"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7pPr>
            <a:lvl8pPr lvl="7"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8pPr>
            <a:lvl9pPr lvl="8"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9pPr>
          </a:lstStyle>
          <a:p/>
        </p:txBody>
      </p:sp>
      <p:sp>
        <p:nvSpPr>
          <p:cNvPr id="64" name="Google Shape;64;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1"/>
            <a:ext cx="9144000" cy="847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Calibri"/>
                <a:ea typeface="Calibri"/>
                <a:cs typeface="Calibri"/>
                <a:sym typeface="Calibri"/>
              </a:defRPr>
            </a:lvl1pPr>
            <a:lvl2pPr indent="0" lvl="1" marL="0" marR="0" rtl="0" algn="r">
              <a:spcBef>
                <a:spcPts val="0"/>
              </a:spcBef>
              <a:buNone/>
              <a:defRPr b="0" i="0" sz="900" u="none" cap="none" strike="noStrike">
                <a:solidFill>
                  <a:schemeClr val="lt1"/>
                </a:solidFill>
                <a:latin typeface="Calibri"/>
                <a:ea typeface="Calibri"/>
                <a:cs typeface="Calibri"/>
                <a:sym typeface="Calibri"/>
              </a:defRPr>
            </a:lvl2pPr>
            <a:lvl3pPr indent="0" lvl="2" marL="0" marR="0" rtl="0" algn="r">
              <a:spcBef>
                <a:spcPts val="0"/>
              </a:spcBef>
              <a:buNone/>
              <a:defRPr b="0" i="0" sz="900" u="none" cap="none" strike="noStrike">
                <a:solidFill>
                  <a:schemeClr val="lt1"/>
                </a:solidFill>
                <a:latin typeface="Calibri"/>
                <a:ea typeface="Calibri"/>
                <a:cs typeface="Calibri"/>
                <a:sym typeface="Calibri"/>
              </a:defRPr>
            </a:lvl3pPr>
            <a:lvl4pPr indent="0" lvl="3" marL="0" marR="0" rtl="0" algn="r">
              <a:spcBef>
                <a:spcPts val="0"/>
              </a:spcBef>
              <a:buNone/>
              <a:defRPr b="0" i="0" sz="900" u="none" cap="none" strike="noStrike">
                <a:solidFill>
                  <a:schemeClr val="lt1"/>
                </a:solidFill>
                <a:latin typeface="Calibri"/>
                <a:ea typeface="Calibri"/>
                <a:cs typeface="Calibri"/>
                <a:sym typeface="Calibri"/>
              </a:defRPr>
            </a:lvl4pPr>
            <a:lvl5pPr indent="0" lvl="4" marL="0" marR="0" rtl="0" algn="r">
              <a:spcBef>
                <a:spcPts val="0"/>
              </a:spcBef>
              <a:buNone/>
              <a:defRPr b="0" i="0" sz="900" u="none" cap="none" strike="noStrike">
                <a:solidFill>
                  <a:schemeClr val="lt1"/>
                </a:solidFill>
                <a:latin typeface="Calibri"/>
                <a:ea typeface="Calibri"/>
                <a:cs typeface="Calibri"/>
                <a:sym typeface="Calibri"/>
              </a:defRPr>
            </a:lvl5pPr>
            <a:lvl6pPr indent="0" lvl="5" marL="0" marR="0" rtl="0" algn="r">
              <a:spcBef>
                <a:spcPts val="0"/>
              </a:spcBef>
              <a:buNone/>
              <a:defRPr b="0" i="0" sz="900" u="none" cap="none" strike="noStrike">
                <a:solidFill>
                  <a:schemeClr val="lt1"/>
                </a:solidFill>
                <a:latin typeface="Calibri"/>
                <a:ea typeface="Calibri"/>
                <a:cs typeface="Calibri"/>
                <a:sym typeface="Calibri"/>
              </a:defRPr>
            </a:lvl6pPr>
            <a:lvl7pPr indent="0" lvl="6" marL="0" marR="0" rtl="0" algn="r">
              <a:spcBef>
                <a:spcPts val="0"/>
              </a:spcBef>
              <a:buNone/>
              <a:defRPr b="0" i="0" sz="900" u="none" cap="none" strike="noStrike">
                <a:solidFill>
                  <a:schemeClr val="lt1"/>
                </a:solidFill>
                <a:latin typeface="Calibri"/>
                <a:ea typeface="Calibri"/>
                <a:cs typeface="Calibri"/>
                <a:sym typeface="Calibri"/>
              </a:defRPr>
            </a:lvl7pPr>
            <a:lvl8pPr indent="0" lvl="7" marL="0" marR="0" rtl="0" algn="r">
              <a:spcBef>
                <a:spcPts val="0"/>
              </a:spcBef>
              <a:buNone/>
              <a:defRPr b="0" i="0" sz="900" u="none" cap="none" strike="noStrike">
                <a:solidFill>
                  <a:schemeClr val="lt1"/>
                </a:solidFill>
                <a:latin typeface="Calibri"/>
                <a:ea typeface="Calibri"/>
                <a:cs typeface="Calibri"/>
                <a:sym typeface="Calibri"/>
              </a:defRPr>
            </a:lvl8pPr>
            <a:lvl9pPr indent="0" lvl="8" marL="0" marR="0" rtl="0" algn="r">
              <a:spcBef>
                <a:spcPts val="0"/>
              </a:spcBef>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9.jpg"/><Relationship Id="rId11" Type="http://schemas.openxmlformats.org/officeDocument/2006/relationships/image" Target="../media/image20.jpg"/><Relationship Id="rId10" Type="http://schemas.openxmlformats.org/officeDocument/2006/relationships/image" Target="../media/image16.jpg"/><Relationship Id="rId12" Type="http://schemas.openxmlformats.org/officeDocument/2006/relationships/image" Target="../media/image22.jpg"/><Relationship Id="rId9" Type="http://schemas.openxmlformats.org/officeDocument/2006/relationships/image" Target="../media/image19.jpg"/><Relationship Id="rId5" Type="http://schemas.openxmlformats.org/officeDocument/2006/relationships/image" Target="../media/image18.jpg"/><Relationship Id="rId6" Type="http://schemas.openxmlformats.org/officeDocument/2006/relationships/image" Target="../media/image7.jpg"/><Relationship Id="rId7" Type="http://schemas.openxmlformats.org/officeDocument/2006/relationships/image" Target="../media/image17.jpg"/><Relationship Id="rId8"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1.gif"/><Relationship Id="rId5" Type="http://schemas.openxmlformats.org/officeDocument/2006/relationships/image" Target="../media/image5.gif"/><Relationship Id="rId6" Type="http://schemas.openxmlformats.org/officeDocument/2006/relationships/image" Target="../media/image3.gif"/><Relationship Id="rId7" Type="http://schemas.openxmlformats.org/officeDocument/2006/relationships/image" Target="../media/image10.gif"/><Relationship Id="rId8"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066950" y="367225"/>
            <a:ext cx="7314900" cy="719100"/>
          </a:xfrm>
          <a:prstGeom prst="rect">
            <a:avLst/>
          </a:prstGeom>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b="1" lang="en" sz="2100">
                <a:solidFill>
                  <a:srgbClr val="FFFFFF"/>
                </a:solidFill>
                <a:highlight>
                  <a:srgbClr val="000000"/>
                </a:highlight>
                <a:latin typeface="Arial"/>
                <a:ea typeface="Arial"/>
                <a:cs typeface="Arial"/>
                <a:sym typeface="Arial"/>
              </a:rPr>
              <a:t>Identifying Liquids through Radiometric Effect and Deep</a:t>
            </a:r>
            <a:endParaRPr b="1" sz="2100">
              <a:solidFill>
                <a:srgbClr val="FFFFFF"/>
              </a:solidFill>
              <a:highlight>
                <a:srgbClr val="000000"/>
              </a:highlight>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rPr b="1" lang="en" sz="2100">
                <a:solidFill>
                  <a:srgbClr val="FFFFFF"/>
                </a:solidFill>
                <a:highlight>
                  <a:srgbClr val="000000"/>
                </a:highlight>
                <a:latin typeface="Arial"/>
                <a:ea typeface="Arial"/>
                <a:cs typeface="Arial"/>
                <a:sym typeface="Arial"/>
              </a:rPr>
              <a:t>Networks</a:t>
            </a:r>
            <a:endParaRPr b="1"/>
          </a:p>
        </p:txBody>
      </p:sp>
      <p:sp>
        <p:nvSpPr>
          <p:cNvPr id="85" name="Google Shape;85;p13"/>
          <p:cNvSpPr txBox="1"/>
          <p:nvPr>
            <p:ph idx="1" type="subTitle"/>
          </p:nvPr>
        </p:nvSpPr>
        <p:spPr>
          <a:xfrm>
            <a:off x="1087900" y="3490275"/>
            <a:ext cx="6858000" cy="13785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Team Members:</a:t>
            </a:r>
            <a:endParaRPr b="1"/>
          </a:p>
          <a:p>
            <a:pPr indent="0" lvl="0" marL="0" rtl="0" algn="ctr">
              <a:spcBef>
                <a:spcPts val="800"/>
              </a:spcBef>
              <a:spcAft>
                <a:spcPts val="0"/>
              </a:spcAft>
              <a:buNone/>
            </a:pPr>
            <a:r>
              <a:rPr lang="en"/>
              <a:t>Usama Younus</a:t>
            </a:r>
            <a:endParaRPr/>
          </a:p>
          <a:p>
            <a:pPr indent="0" lvl="0" marL="0" rtl="0" algn="ctr">
              <a:spcBef>
                <a:spcPts val="800"/>
              </a:spcBef>
              <a:spcAft>
                <a:spcPts val="0"/>
              </a:spcAft>
              <a:buNone/>
            </a:pPr>
            <a:r>
              <a:rPr lang="en"/>
              <a:t>Tu Luan</a:t>
            </a:r>
            <a:endParaRPr/>
          </a:p>
          <a:p>
            <a:pPr indent="0" lvl="0" marL="0" rtl="0" algn="ctr">
              <a:spcBef>
                <a:spcPts val="800"/>
              </a:spcBef>
              <a:spcAft>
                <a:spcPts val="0"/>
              </a:spcAft>
              <a:buNone/>
            </a:pPr>
            <a:r>
              <a:rPr lang="en"/>
              <a:t>Arun Kumar Dhandayuthabani</a:t>
            </a:r>
            <a:endParaRPr/>
          </a:p>
        </p:txBody>
      </p:sp>
      <p:pic>
        <p:nvPicPr>
          <p:cNvPr id="86" name="Google Shape;86;p13"/>
          <p:cNvPicPr preferRelativeResize="0"/>
          <p:nvPr/>
        </p:nvPicPr>
        <p:blipFill>
          <a:blip r:embed="rId3">
            <a:alphaModFix/>
          </a:blip>
          <a:stretch>
            <a:fillRect/>
          </a:stretch>
        </p:blipFill>
        <p:spPr>
          <a:xfrm>
            <a:off x="3415800" y="1177900"/>
            <a:ext cx="2312376" cy="2312376"/>
          </a:xfrm>
          <a:prstGeom prst="rect">
            <a:avLst/>
          </a:prstGeom>
          <a:noFill/>
          <a:ln>
            <a:noFill/>
          </a:ln>
          <a:effectLst>
            <a:outerShdw blurRad="57150" rotWithShape="0" algn="bl" dir="5400000" dist="19050">
              <a:srgbClr val="000000">
                <a:alpha val="50000"/>
              </a:srgbClr>
            </a:outerShdw>
            <a:reflection blurRad="0" dir="5400000" dist="38100" endA="0" endPos="600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Materials tested</a:t>
            </a:r>
            <a:endParaRPr/>
          </a:p>
        </p:txBody>
      </p:sp>
      <p:pic>
        <p:nvPicPr>
          <p:cNvPr id="201" name="Google Shape;201;p22"/>
          <p:cNvPicPr preferRelativeResize="0"/>
          <p:nvPr/>
        </p:nvPicPr>
        <p:blipFill>
          <a:blip r:embed="rId3">
            <a:alphaModFix/>
          </a:blip>
          <a:stretch>
            <a:fillRect/>
          </a:stretch>
        </p:blipFill>
        <p:spPr>
          <a:xfrm>
            <a:off x="4017875" y="913800"/>
            <a:ext cx="1370832" cy="1827776"/>
          </a:xfrm>
          <a:prstGeom prst="rect">
            <a:avLst/>
          </a:prstGeom>
          <a:noFill/>
          <a:ln>
            <a:noFill/>
          </a:ln>
        </p:spPr>
      </p:pic>
      <p:pic>
        <p:nvPicPr>
          <p:cNvPr id="202" name="Google Shape;202;p22"/>
          <p:cNvPicPr preferRelativeResize="0"/>
          <p:nvPr/>
        </p:nvPicPr>
        <p:blipFill>
          <a:blip r:embed="rId4">
            <a:alphaModFix/>
          </a:blip>
          <a:stretch>
            <a:fillRect/>
          </a:stretch>
        </p:blipFill>
        <p:spPr>
          <a:xfrm>
            <a:off x="2036450" y="966300"/>
            <a:ext cx="1521626" cy="1775276"/>
          </a:xfrm>
          <a:prstGeom prst="rect">
            <a:avLst/>
          </a:prstGeom>
          <a:noFill/>
          <a:ln>
            <a:noFill/>
          </a:ln>
        </p:spPr>
      </p:pic>
      <p:pic>
        <p:nvPicPr>
          <p:cNvPr id="203" name="Google Shape;203;p22"/>
          <p:cNvPicPr preferRelativeResize="0"/>
          <p:nvPr/>
        </p:nvPicPr>
        <p:blipFill>
          <a:blip r:embed="rId5">
            <a:alphaModFix/>
          </a:blip>
          <a:stretch>
            <a:fillRect/>
          </a:stretch>
        </p:blipFill>
        <p:spPr>
          <a:xfrm>
            <a:off x="7275161" y="966300"/>
            <a:ext cx="1590339" cy="1679524"/>
          </a:xfrm>
          <a:prstGeom prst="rect">
            <a:avLst/>
          </a:prstGeom>
          <a:noFill/>
          <a:ln>
            <a:noFill/>
          </a:ln>
        </p:spPr>
      </p:pic>
      <p:pic>
        <p:nvPicPr>
          <p:cNvPr id="204" name="Google Shape;204;p22"/>
          <p:cNvPicPr preferRelativeResize="0"/>
          <p:nvPr/>
        </p:nvPicPr>
        <p:blipFill>
          <a:blip r:embed="rId6">
            <a:alphaModFix/>
          </a:blip>
          <a:stretch>
            <a:fillRect/>
          </a:stretch>
        </p:blipFill>
        <p:spPr>
          <a:xfrm>
            <a:off x="665625" y="3042250"/>
            <a:ext cx="1370826" cy="1668388"/>
          </a:xfrm>
          <a:prstGeom prst="rect">
            <a:avLst/>
          </a:prstGeom>
          <a:noFill/>
          <a:ln>
            <a:noFill/>
          </a:ln>
        </p:spPr>
      </p:pic>
      <p:pic>
        <p:nvPicPr>
          <p:cNvPr id="205" name="Google Shape;205;p22"/>
          <p:cNvPicPr preferRelativeResize="0"/>
          <p:nvPr/>
        </p:nvPicPr>
        <p:blipFill>
          <a:blip r:embed="rId7">
            <a:alphaModFix/>
          </a:blip>
          <a:stretch>
            <a:fillRect/>
          </a:stretch>
        </p:blipFill>
        <p:spPr>
          <a:xfrm>
            <a:off x="271650" y="966300"/>
            <a:ext cx="1405926" cy="1775276"/>
          </a:xfrm>
          <a:prstGeom prst="rect">
            <a:avLst/>
          </a:prstGeom>
          <a:noFill/>
          <a:ln>
            <a:noFill/>
          </a:ln>
        </p:spPr>
      </p:pic>
      <p:pic>
        <p:nvPicPr>
          <p:cNvPr id="206" name="Google Shape;206;p22"/>
          <p:cNvPicPr preferRelativeResize="0"/>
          <p:nvPr/>
        </p:nvPicPr>
        <p:blipFill>
          <a:blip r:embed="rId8">
            <a:alphaModFix/>
          </a:blip>
          <a:stretch>
            <a:fillRect/>
          </a:stretch>
        </p:blipFill>
        <p:spPr>
          <a:xfrm>
            <a:off x="5652200" y="946150"/>
            <a:ext cx="1466826" cy="1775276"/>
          </a:xfrm>
          <a:prstGeom prst="rect">
            <a:avLst/>
          </a:prstGeom>
          <a:noFill/>
          <a:ln>
            <a:noFill/>
          </a:ln>
        </p:spPr>
      </p:pic>
      <p:sp>
        <p:nvSpPr>
          <p:cNvPr id="207" name="Google Shape;207;p22"/>
          <p:cNvSpPr txBox="1"/>
          <p:nvPr/>
        </p:nvSpPr>
        <p:spPr>
          <a:xfrm>
            <a:off x="271650" y="2693700"/>
            <a:ext cx="13050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Milk</a:t>
            </a:r>
            <a:endParaRPr>
              <a:solidFill>
                <a:srgbClr val="FFFFFF"/>
              </a:solidFill>
              <a:latin typeface="Calibri"/>
              <a:ea typeface="Calibri"/>
              <a:cs typeface="Calibri"/>
              <a:sym typeface="Calibri"/>
            </a:endParaRPr>
          </a:p>
        </p:txBody>
      </p:sp>
      <p:sp>
        <p:nvSpPr>
          <p:cNvPr id="208" name="Google Shape;208;p22"/>
          <p:cNvSpPr txBox="1"/>
          <p:nvPr/>
        </p:nvSpPr>
        <p:spPr>
          <a:xfrm>
            <a:off x="2174913" y="2693700"/>
            <a:ext cx="12447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Water+Tablet</a:t>
            </a:r>
            <a:endParaRPr>
              <a:solidFill>
                <a:srgbClr val="FFFFFF"/>
              </a:solidFill>
              <a:latin typeface="Calibri"/>
              <a:ea typeface="Calibri"/>
              <a:cs typeface="Calibri"/>
              <a:sym typeface="Calibri"/>
            </a:endParaRPr>
          </a:p>
        </p:txBody>
      </p:sp>
      <p:sp>
        <p:nvSpPr>
          <p:cNvPr id="209" name="Google Shape;209;p22"/>
          <p:cNvSpPr txBox="1"/>
          <p:nvPr/>
        </p:nvSpPr>
        <p:spPr>
          <a:xfrm>
            <a:off x="4133888" y="2693700"/>
            <a:ext cx="1138800" cy="3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Calibri"/>
                <a:ea typeface="Calibri"/>
                <a:cs typeface="Calibri"/>
                <a:sym typeface="Calibri"/>
              </a:rPr>
              <a:t>Water</a:t>
            </a:r>
            <a:endParaRPr>
              <a:solidFill>
                <a:srgbClr val="FFFFFF"/>
              </a:solidFill>
              <a:latin typeface="Calibri"/>
              <a:ea typeface="Calibri"/>
              <a:cs typeface="Calibri"/>
              <a:sym typeface="Calibri"/>
            </a:endParaRPr>
          </a:p>
        </p:txBody>
      </p:sp>
      <p:sp>
        <p:nvSpPr>
          <p:cNvPr id="210" name="Google Shape;210;p22"/>
          <p:cNvSpPr txBox="1"/>
          <p:nvPr/>
        </p:nvSpPr>
        <p:spPr>
          <a:xfrm>
            <a:off x="5848500" y="2642550"/>
            <a:ext cx="1138800" cy="3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Olive Oil</a:t>
            </a:r>
            <a:endParaRPr>
              <a:solidFill>
                <a:srgbClr val="FFFFFF"/>
              </a:solidFill>
              <a:latin typeface="Calibri"/>
              <a:ea typeface="Calibri"/>
              <a:cs typeface="Calibri"/>
              <a:sym typeface="Calibri"/>
            </a:endParaRPr>
          </a:p>
        </p:txBody>
      </p:sp>
      <p:sp>
        <p:nvSpPr>
          <p:cNvPr id="211" name="Google Shape;211;p22"/>
          <p:cNvSpPr txBox="1"/>
          <p:nvPr/>
        </p:nvSpPr>
        <p:spPr>
          <a:xfrm>
            <a:off x="821763" y="4638625"/>
            <a:ext cx="1138800" cy="3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Coffee</a:t>
            </a:r>
            <a:endParaRPr>
              <a:solidFill>
                <a:srgbClr val="FFFFFF"/>
              </a:solidFill>
              <a:latin typeface="Calibri"/>
              <a:ea typeface="Calibri"/>
              <a:cs typeface="Calibri"/>
              <a:sym typeface="Calibri"/>
            </a:endParaRPr>
          </a:p>
        </p:txBody>
      </p:sp>
      <p:sp>
        <p:nvSpPr>
          <p:cNvPr id="212" name="Google Shape;212;p22"/>
          <p:cNvSpPr txBox="1"/>
          <p:nvPr/>
        </p:nvSpPr>
        <p:spPr>
          <a:xfrm>
            <a:off x="7563100" y="2642550"/>
            <a:ext cx="1138800" cy="3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Soda(Pepsi)</a:t>
            </a:r>
            <a:endParaRPr>
              <a:solidFill>
                <a:srgbClr val="FFFFFF"/>
              </a:solidFill>
              <a:latin typeface="Calibri"/>
              <a:ea typeface="Calibri"/>
              <a:cs typeface="Calibri"/>
              <a:sym typeface="Calibri"/>
            </a:endParaRPr>
          </a:p>
        </p:txBody>
      </p:sp>
      <p:pic>
        <p:nvPicPr>
          <p:cNvPr id="213" name="Google Shape;213;p22"/>
          <p:cNvPicPr preferRelativeResize="0"/>
          <p:nvPr/>
        </p:nvPicPr>
        <p:blipFill>
          <a:blip r:embed="rId9">
            <a:alphaModFix/>
          </a:blip>
          <a:stretch>
            <a:fillRect/>
          </a:stretch>
        </p:blipFill>
        <p:spPr>
          <a:xfrm>
            <a:off x="2572850" y="3067524"/>
            <a:ext cx="1244700" cy="1601908"/>
          </a:xfrm>
          <a:prstGeom prst="rect">
            <a:avLst/>
          </a:prstGeom>
          <a:noFill/>
          <a:ln>
            <a:noFill/>
          </a:ln>
        </p:spPr>
      </p:pic>
      <p:pic>
        <p:nvPicPr>
          <p:cNvPr id="214" name="Google Shape;214;p22"/>
          <p:cNvPicPr preferRelativeResize="0"/>
          <p:nvPr/>
        </p:nvPicPr>
        <p:blipFill rotWithShape="1">
          <a:blip r:embed="rId10">
            <a:alphaModFix/>
          </a:blip>
          <a:srcRect b="0" l="-150620" r="150619" t="0"/>
          <a:stretch/>
        </p:blipFill>
        <p:spPr>
          <a:xfrm>
            <a:off x="2172700" y="3036874"/>
            <a:ext cx="1305000" cy="1679524"/>
          </a:xfrm>
          <a:prstGeom prst="rect">
            <a:avLst/>
          </a:prstGeom>
          <a:noFill/>
          <a:ln>
            <a:noFill/>
          </a:ln>
        </p:spPr>
      </p:pic>
      <p:pic>
        <p:nvPicPr>
          <p:cNvPr id="215" name="Google Shape;215;p22"/>
          <p:cNvPicPr preferRelativeResize="0"/>
          <p:nvPr/>
        </p:nvPicPr>
        <p:blipFill>
          <a:blip r:embed="rId11">
            <a:alphaModFix/>
          </a:blip>
          <a:stretch>
            <a:fillRect/>
          </a:stretch>
        </p:blipFill>
        <p:spPr>
          <a:xfrm>
            <a:off x="6483225" y="3054775"/>
            <a:ext cx="1370826" cy="1593224"/>
          </a:xfrm>
          <a:prstGeom prst="rect">
            <a:avLst/>
          </a:prstGeom>
          <a:noFill/>
          <a:ln>
            <a:noFill/>
          </a:ln>
        </p:spPr>
      </p:pic>
      <p:pic>
        <p:nvPicPr>
          <p:cNvPr id="216" name="Google Shape;216;p22"/>
          <p:cNvPicPr preferRelativeResize="0"/>
          <p:nvPr/>
        </p:nvPicPr>
        <p:blipFill>
          <a:blip r:embed="rId12">
            <a:alphaModFix/>
          </a:blip>
          <a:stretch>
            <a:fillRect/>
          </a:stretch>
        </p:blipFill>
        <p:spPr>
          <a:xfrm>
            <a:off x="4479575" y="3042250"/>
            <a:ext cx="1405926" cy="1668400"/>
          </a:xfrm>
          <a:prstGeom prst="rect">
            <a:avLst/>
          </a:prstGeom>
          <a:noFill/>
          <a:ln>
            <a:noFill/>
          </a:ln>
        </p:spPr>
      </p:pic>
      <p:sp>
        <p:nvSpPr>
          <p:cNvPr id="217" name="Google Shape;217;p22"/>
          <p:cNvSpPr txBox="1"/>
          <p:nvPr/>
        </p:nvSpPr>
        <p:spPr>
          <a:xfrm>
            <a:off x="2650675" y="4641325"/>
            <a:ext cx="1138800" cy="3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Alcohol</a:t>
            </a:r>
            <a:endParaRPr>
              <a:solidFill>
                <a:srgbClr val="FFFFFF"/>
              </a:solidFill>
              <a:latin typeface="Calibri"/>
              <a:ea typeface="Calibri"/>
              <a:cs typeface="Calibri"/>
              <a:sym typeface="Calibri"/>
            </a:endParaRPr>
          </a:p>
        </p:txBody>
      </p:sp>
      <p:sp>
        <p:nvSpPr>
          <p:cNvPr id="218" name="Google Shape;218;p22"/>
          <p:cNvSpPr txBox="1"/>
          <p:nvPr/>
        </p:nvSpPr>
        <p:spPr>
          <a:xfrm>
            <a:off x="4257049" y="4638625"/>
            <a:ext cx="1887600" cy="3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Water+Alcohol+Tablet</a:t>
            </a:r>
            <a:endParaRPr>
              <a:solidFill>
                <a:srgbClr val="FFFFFF"/>
              </a:solidFill>
              <a:latin typeface="Calibri"/>
              <a:ea typeface="Calibri"/>
              <a:cs typeface="Calibri"/>
              <a:sym typeface="Calibri"/>
            </a:endParaRPr>
          </a:p>
        </p:txBody>
      </p:sp>
      <p:sp>
        <p:nvSpPr>
          <p:cNvPr id="219" name="Google Shape;219;p22"/>
          <p:cNvSpPr txBox="1"/>
          <p:nvPr/>
        </p:nvSpPr>
        <p:spPr>
          <a:xfrm>
            <a:off x="6354178" y="4673250"/>
            <a:ext cx="1466700" cy="3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Olive Oil+Water</a:t>
            </a:r>
            <a:endParaRPr>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lang="en"/>
              <a:t>Results</a:t>
            </a:r>
            <a:endParaRPr/>
          </a:p>
        </p:txBody>
      </p:sp>
      <p:pic>
        <p:nvPicPr>
          <p:cNvPr id="225" name="Google Shape;225;p23"/>
          <p:cNvPicPr preferRelativeResize="0"/>
          <p:nvPr/>
        </p:nvPicPr>
        <p:blipFill>
          <a:blip r:embed="rId3">
            <a:alphaModFix/>
          </a:blip>
          <a:stretch>
            <a:fillRect/>
          </a:stretch>
        </p:blipFill>
        <p:spPr>
          <a:xfrm>
            <a:off x="428029" y="1969500"/>
            <a:ext cx="4857571" cy="2432849"/>
          </a:xfrm>
          <a:prstGeom prst="rect">
            <a:avLst/>
          </a:prstGeom>
          <a:noFill/>
          <a:ln>
            <a:noFill/>
          </a:ln>
        </p:spPr>
      </p:pic>
      <p:sp>
        <p:nvSpPr>
          <p:cNvPr id="226" name="Google Shape;226;p23"/>
          <p:cNvSpPr/>
          <p:nvPr/>
        </p:nvSpPr>
        <p:spPr>
          <a:xfrm>
            <a:off x="5753025" y="1969500"/>
            <a:ext cx="2688000" cy="243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3"/>
          <p:cNvPicPr preferRelativeResize="0"/>
          <p:nvPr/>
        </p:nvPicPr>
        <p:blipFill>
          <a:blip r:embed="rId4">
            <a:alphaModFix/>
          </a:blip>
          <a:stretch>
            <a:fillRect/>
          </a:stretch>
        </p:blipFill>
        <p:spPr>
          <a:xfrm>
            <a:off x="5812025" y="2111675"/>
            <a:ext cx="2797850" cy="2148350"/>
          </a:xfrm>
          <a:prstGeom prst="rect">
            <a:avLst/>
          </a:prstGeom>
          <a:noFill/>
          <a:ln>
            <a:noFill/>
          </a:ln>
        </p:spPr>
      </p:pic>
      <p:cxnSp>
        <p:nvCxnSpPr>
          <p:cNvPr id="228" name="Google Shape;228;p23"/>
          <p:cNvCxnSpPr/>
          <p:nvPr/>
        </p:nvCxnSpPr>
        <p:spPr>
          <a:xfrm>
            <a:off x="3082050" y="3824700"/>
            <a:ext cx="436200" cy="186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3"/>
          <p:cNvSpPr txBox="1"/>
          <p:nvPr/>
        </p:nvSpPr>
        <p:spPr>
          <a:xfrm>
            <a:off x="2004675" y="1468600"/>
            <a:ext cx="19920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Classification report</a:t>
            </a:r>
            <a:endParaRPr b="1" sz="1500">
              <a:solidFill>
                <a:srgbClr val="FFFFFF"/>
              </a:solidFill>
              <a:latin typeface="Calibri"/>
              <a:ea typeface="Calibri"/>
              <a:cs typeface="Calibri"/>
              <a:sym typeface="Calibri"/>
            </a:endParaRPr>
          </a:p>
        </p:txBody>
      </p:sp>
      <p:sp>
        <p:nvSpPr>
          <p:cNvPr id="230" name="Google Shape;230;p23"/>
          <p:cNvSpPr txBox="1"/>
          <p:nvPr/>
        </p:nvSpPr>
        <p:spPr>
          <a:xfrm>
            <a:off x="5604525" y="1468600"/>
            <a:ext cx="29850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Calibri"/>
                <a:ea typeface="Calibri"/>
                <a:cs typeface="Calibri"/>
                <a:sym typeface="Calibri"/>
              </a:rPr>
              <a:t>Confusion Matrix heatmap</a:t>
            </a:r>
            <a:endParaRPr b="1" sz="15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lang="en"/>
              <a:t>Conclusion</a:t>
            </a:r>
            <a:endParaRPr/>
          </a:p>
        </p:txBody>
      </p:sp>
      <p:sp>
        <p:nvSpPr>
          <p:cNvPr id="236" name="Google Shape;236;p24"/>
          <p:cNvSpPr txBox="1"/>
          <p:nvPr>
            <p:ph idx="1" type="body"/>
          </p:nvPr>
        </p:nvSpPr>
        <p:spPr>
          <a:xfrm>
            <a:off x="628650" y="847800"/>
            <a:ext cx="7886700" cy="4295700"/>
          </a:xfrm>
          <a:prstGeom prst="rect">
            <a:avLst/>
          </a:prstGeom>
        </p:spPr>
        <p:txBody>
          <a:bodyPr anchorCtr="0" anchor="t" bIns="34275" lIns="68575" spcFirstLastPara="1" rIns="68575" wrap="square" tIns="34275">
            <a:noAutofit/>
          </a:bodyPr>
          <a:lstStyle/>
          <a:p>
            <a:pPr indent="-361950" lvl="0" marL="457200" rtl="0" algn="l">
              <a:lnSpc>
                <a:spcPct val="115000"/>
              </a:lnSpc>
              <a:spcBef>
                <a:spcPts val="800"/>
              </a:spcBef>
              <a:spcAft>
                <a:spcPts val="0"/>
              </a:spcAft>
              <a:buClr>
                <a:srgbClr val="FFFFFF"/>
              </a:buClr>
              <a:buSzPts val="2100"/>
              <a:buChar char="•"/>
            </a:pPr>
            <a:r>
              <a:rPr lang="en" sz="1950">
                <a:solidFill>
                  <a:srgbClr val="FFFFFF"/>
                </a:solidFill>
                <a:latin typeface="Arial"/>
                <a:ea typeface="Arial"/>
                <a:cs typeface="Arial"/>
                <a:sym typeface="Arial"/>
              </a:rPr>
              <a:t>Our model’s accuracy is 72% overall, which we </a:t>
            </a:r>
            <a:r>
              <a:rPr lang="en" sz="1950">
                <a:solidFill>
                  <a:srgbClr val="FFFFFF"/>
                </a:solidFill>
                <a:latin typeface="Arial"/>
                <a:ea typeface="Arial"/>
                <a:cs typeface="Arial"/>
                <a:sym typeface="Arial"/>
              </a:rPr>
              <a:t>believe</a:t>
            </a:r>
            <a:r>
              <a:rPr lang="en" sz="1950">
                <a:solidFill>
                  <a:srgbClr val="FFFFFF"/>
                </a:solidFill>
                <a:latin typeface="Arial"/>
                <a:ea typeface="Arial"/>
                <a:cs typeface="Arial"/>
                <a:sym typeface="Arial"/>
              </a:rPr>
              <a:t> marks a significant progress towards building liquid c</a:t>
            </a:r>
            <a:r>
              <a:rPr lang="en" sz="1950">
                <a:solidFill>
                  <a:srgbClr val="FFFFFF"/>
                </a:solidFill>
                <a:latin typeface="Arial"/>
                <a:ea typeface="Arial"/>
                <a:cs typeface="Arial"/>
                <a:sym typeface="Arial"/>
              </a:rPr>
              <a:t>ategorization</a:t>
            </a:r>
            <a:r>
              <a:rPr lang="en" sz="1950">
                <a:solidFill>
                  <a:srgbClr val="FFFFFF"/>
                </a:solidFill>
                <a:latin typeface="Arial"/>
                <a:ea typeface="Arial"/>
                <a:cs typeface="Arial"/>
                <a:sym typeface="Arial"/>
              </a:rPr>
              <a:t> and adulteration detection. </a:t>
            </a:r>
            <a:endParaRPr sz="1950">
              <a:solidFill>
                <a:srgbClr val="FFFFFF"/>
              </a:solidFill>
              <a:latin typeface="Arial"/>
              <a:ea typeface="Arial"/>
              <a:cs typeface="Arial"/>
              <a:sym typeface="Arial"/>
            </a:endParaRPr>
          </a:p>
          <a:p>
            <a:pPr indent="0" lvl="0" marL="0" rtl="0" algn="l">
              <a:lnSpc>
                <a:spcPct val="115000"/>
              </a:lnSpc>
              <a:spcBef>
                <a:spcPts val="800"/>
              </a:spcBef>
              <a:spcAft>
                <a:spcPts val="0"/>
              </a:spcAft>
              <a:buNone/>
            </a:pPr>
            <a:r>
              <a:t/>
            </a:r>
            <a:endParaRPr sz="1950">
              <a:solidFill>
                <a:srgbClr val="FFFFFF"/>
              </a:solidFill>
              <a:latin typeface="Arial"/>
              <a:ea typeface="Arial"/>
              <a:cs typeface="Arial"/>
              <a:sym typeface="Arial"/>
            </a:endParaRPr>
          </a:p>
          <a:p>
            <a:pPr indent="-352425" lvl="0" marL="457200" rtl="0" algn="l">
              <a:lnSpc>
                <a:spcPct val="115000"/>
              </a:lnSpc>
              <a:spcBef>
                <a:spcPts val="800"/>
              </a:spcBef>
              <a:spcAft>
                <a:spcPts val="0"/>
              </a:spcAft>
              <a:buClr>
                <a:srgbClr val="FFFFFF"/>
              </a:buClr>
              <a:buSzPts val="1950"/>
              <a:buFont typeface="Arial"/>
              <a:buChar char="•"/>
            </a:pPr>
            <a:r>
              <a:rPr lang="en" sz="1950">
                <a:solidFill>
                  <a:srgbClr val="FFFFFF"/>
                </a:solidFill>
                <a:latin typeface="Arial"/>
                <a:ea typeface="Arial"/>
                <a:cs typeface="Arial"/>
                <a:sym typeface="Arial"/>
              </a:rPr>
              <a:t>Our system is low-cost compared to other existing solutions.</a:t>
            </a:r>
            <a:endParaRPr sz="1950">
              <a:solidFill>
                <a:srgbClr val="FFFFFF"/>
              </a:solidFill>
              <a:latin typeface="Arial"/>
              <a:ea typeface="Arial"/>
              <a:cs typeface="Arial"/>
              <a:sym typeface="Arial"/>
            </a:endParaRPr>
          </a:p>
          <a:p>
            <a:pPr indent="0" lvl="0" marL="0" rtl="0" algn="l">
              <a:lnSpc>
                <a:spcPct val="115000"/>
              </a:lnSpc>
              <a:spcBef>
                <a:spcPts val="800"/>
              </a:spcBef>
              <a:spcAft>
                <a:spcPts val="0"/>
              </a:spcAft>
              <a:buNone/>
            </a:pPr>
            <a:r>
              <a:t/>
            </a:r>
            <a:endParaRPr sz="1950">
              <a:solidFill>
                <a:srgbClr val="FFFFFF"/>
              </a:solidFill>
              <a:latin typeface="Arial"/>
              <a:ea typeface="Arial"/>
              <a:cs typeface="Arial"/>
              <a:sym typeface="Arial"/>
            </a:endParaRPr>
          </a:p>
          <a:p>
            <a:pPr indent="-352425" lvl="0" marL="457200" rtl="0" algn="l">
              <a:lnSpc>
                <a:spcPct val="115000"/>
              </a:lnSpc>
              <a:spcBef>
                <a:spcPts val="800"/>
              </a:spcBef>
              <a:spcAft>
                <a:spcPts val="0"/>
              </a:spcAft>
              <a:buClr>
                <a:srgbClr val="FFFFFF"/>
              </a:buClr>
              <a:buSzPts val="1950"/>
              <a:buFont typeface="Arial"/>
              <a:buChar char="•"/>
            </a:pPr>
            <a:r>
              <a:rPr lang="en" sz="1950">
                <a:solidFill>
                  <a:srgbClr val="FFFFFF"/>
                </a:solidFill>
                <a:latin typeface="Arial"/>
                <a:ea typeface="Arial"/>
                <a:cs typeface="Arial"/>
                <a:sym typeface="Arial"/>
              </a:rPr>
              <a:t>Our design decision for the hardware</a:t>
            </a:r>
            <a:r>
              <a:rPr lang="en" sz="1950">
                <a:solidFill>
                  <a:srgbClr val="FFFFFF"/>
                </a:solidFill>
                <a:latin typeface="Arial"/>
                <a:ea typeface="Arial"/>
                <a:cs typeface="Arial"/>
                <a:sym typeface="Arial"/>
              </a:rPr>
              <a:t> makes it portable. </a:t>
            </a:r>
            <a:endParaRPr sz="1950">
              <a:solidFill>
                <a:srgbClr val="FFFFFF"/>
              </a:solidFill>
              <a:latin typeface="Arial"/>
              <a:ea typeface="Arial"/>
              <a:cs typeface="Arial"/>
              <a:sym typeface="Arial"/>
            </a:endParaRPr>
          </a:p>
          <a:p>
            <a:pPr indent="0" lvl="0" marL="457200" rtl="0" algn="l">
              <a:lnSpc>
                <a:spcPct val="115000"/>
              </a:lnSpc>
              <a:spcBef>
                <a:spcPts val="800"/>
              </a:spcBef>
              <a:spcAft>
                <a:spcPts val="0"/>
              </a:spcAft>
              <a:buNone/>
            </a:pPr>
            <a:r>
              <a:t/>
            </a:r>
            <a:endParaRPr sz="1950">
              <a:solidFill>
                <a:srgbClr val="FFFFFF"/>
              </a:solidFill>
              <a:latin typeface="Arial"/>
              <a:ea typeface="Arial"/>
              <a:cs typeface="Arial"/>
              <a:sym typeface="Arial"/>
            </a:endParaRPr>
          </a:p>
          <a:p>
            <a:pPr indent="-352425" lvl="0" marL="457200" rtl="0" algn="l">
              <a:lnSpc>
                <a:spcPct val="115000"/>
              </a:lnSpc>
              <a:spcBef>
                <a:spcPts val="800"/>
              </a:spcBef>
              <a:spcAft>
                <a:spcPts val="0"/>
              </a:spcAft>
              <a:buClr>
                <a:srgbClr val="FFFFFF"/>
              </a:buClr>
              <a:buSzPts val="1950"/>
              <a:buFont typeface="Arial"/>
              <a:buChar char="•"/>
            </a:pPr>
            <a:r>
              <a:rPr lang="en" sz="1950">
                <a:solidFill>
                  <a:srgbClr val="FFFFFF"/>
                </a:solidFill>
                <a:latin typeface="Arial"/>
                <a:ea typeface="Arial"/>
                <a:cs typeface="Arial"/>
                <a:sym typeface="Arial"/>
              </a:rPr>
              <a:t>Lastly</a:t>
            </a:r>
            <a:r>
              <a:rPr lang="en" sz="1950">
                <a:solidFill>
                  <a:srgbClr val="FFFFFF"/>
                </a:solidFill>
                <a:latin typeface="Arial"/>
                <a:ea typeface="Arial"/>
                <a:cs typeface="Arial"/>
                <a:sym typeface="Arial"/>
              </a:rPr>
              <a:t>, very less time and skill and </a:t>
            </a:r>
            <a:r>
              <a:rPr lang="en" sz="1950">
                <a:solidFill>
                  <a:srgbClr val="FFFFFF"/>
                </a:solidFill>
                <a:latin typeface="Arial"/>
                <a:ea typeface="Arial"/>
                <a:cs typeface="Arial"/>
                <a:sym typeface="Arial"/>
              </a:rPr>
              <a:t>skill</a:t>
            </a:r>
            <a:r>
              <a:rPr lang="en" sz="1950">
                <a:solidFill>
                  <a:srgbClr val="FFFFFF"/>
                </a:solidFill>
                <a:latin typeface="Arial"/>
                <a:ea typeface="Arial"/>
                <a:cs typeface="Arial"/>
                <a:sym typeface="Arial"/>
              </a:rPr>
              <a:t> are required for reproducing the setup.</a:t>
            </a:r>
            <a:endParaRPr sz="1950">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Future Works</a:t>
            </a:r>
            <a:endParaRPr/>
          </a:p>
        </p:txBody>
      </p:sp>
      <p:sp>
        <p:nvSpPr>
          <p:cNvPr id="242" name="Google Shape;242;p2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Adding more hardware components (more sensors and LED)</a:t>
            </a:r>
            <a:endParaRPr/>
          </a:p>
          <a:p>
            <a:pPr indent="0" lvl="0" marL="0" rtl="0" algn="l">
              <a:spcBef>
                <a:spcPts val="800"/>
              </a:spcBef>
              <a:spcAft>
                <a:spcPts val="0"/>
              </a:spcAft>
              <a:buNone/>
            </a:pPr>
            <a:r>
              <a:t/>
            </a:r>
            <a:endParaRPr/>
          </a:p>
          <a:p>
            <a:pPr indent="-317500" lvl="0" marL="457200" rtl="0" algn="l">
              <a:lnSpc>
                <a:spcPct val="100000"/>
              </a:lnSpc>
              <a:spcBef>
                <a:spcPts val="0"/>
              </a:spcBef>
              <a:spcAft>
                <a:spcPts val="0"/>
              </a:spcAft>
              <a:buSzPts val="1400"/>
              <a:buChar char="•"/>
            </a:pPr>
            <a:r>
              <a:rPr lang="en"/>
              <a:t>Moving over from sequential LED firing order to multiple LED firing at the same time.</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Char char="•"/>
            </a:pPr>
            <a:r>
              <a:rPr lang="en"/>
              <a:t>Modifying the placement schemes of the sensors and LED panels to reduce refraction errors.</a:t>
            </a:r>
            <a:endParaRPr/>
          </a:p>
          <a:p>
            <a:pPr indent="0" lvl="0" marL="0" rtl="0" algn="l">
              <a:lnSpc>
                <a:spcPct val="100000"/>
              </a:lnSpc>
              <a:spcBef>
                <a:spcPts val="0"/>
              </a:spcBef>
              <a:spcAft>
                <a:spcPts val="0"/>
              </a:spcAft>
              <a:buNone/>
            </a:pPr>
            <a:r>
              <a:t/>
            </a:r>
            <a:endParaRPr sz="1150">
              <a:solidFill>
                <a:srgbClr val="FFFFFF"/>
              </a:solidFill>
              <a:latin typeface="Arial"/>
              <a:ea typeface="Arial"/>
              <a:cs typeface="Arial"/>
              <a:sym typeface="Arial"/>
            </a:endParaRPr>
          </a:p>
          <a:p>
            <a:pPr indent="0" lvl="0" marL="0" rtl="0" algn="l">
              <a:spcBef>
                <a:spcPts val="800"/>
              </a:spcBef>
              <a:spcAft>
                <a:spcPts val="0"/>
              </a:spcAft>
              <a:buNone/>
            </a:pPr>
            <a:r>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References</a:t>
            </a:r>
            <a:endParaRPr/>
          </a:p>
        </p:txBody>
      </p:sp>
      <p:sp>
        <p:nvSpPr>
          <p:cNvPr id="248" name="Google Shape;248;p26"/>
          <p:cNvSpPr txBox="1"/>
          <p:nvPr>
            <p:ph idx="1" type="body"/>
          </p:nvPr>
        </p:nvSpPr>
        <p:spPr>
          <a:xfrm>
            <a:off x="628650" y="698650"/>
            <a:ext cx="7886700" cy="39339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Clr>
                <a:srgbClr val="FFFFFF"/>
              </a:buClr>
              <a:buSzPts val="1700"/>
              <a:buFont typeface="Arial"/>
              <a:buChar char="•"/>
            </a:pPr>
            <a:r>
              <a:rPr lang="en" sz="1700">
                <a:solidFill>
                  <a:srgbClr val="FFFFFF"/>
                </a:solidFill>
                <a:latin typeface="Arial"/>
                <a:ea typeface="Arial"/>
                <a:cs typeface="Arial"/>
                <a:sym typeface="Arial"/>
              </a:rPr>
              <a:t>Dhekne, A., Gowda, M., Zhao, Y.,Hassanieh, H., and Choudhury, R. R.Liquid:A wireless liquid identifier. In Proceedings of the16th Annual International Conference on MobileSystems, Applications, and Services(New York,NY, USA, 2018), MobiSys ’18, Association for Computing Machinery, p. 442–454.</a:t>
            </a:r>
            <a:endParaRPr sz="1700">
              <a:solidFill>
                <a:srgbClr val="FFFFFF"/>
              </a:solidFill>
              <a:latin typeface="Arial"/>
              <a:ea typeface="Arial"/>
              <a:cs typeface="Arial"/>
              <a:sym typeface="Arial"/>
            </a:endParaRPr>
          </a:p>
          <a:p>
            <a:pPr indent="0" lvl="0" marL="0" rtl="0" algn="l">
              <a:spcBef>
                <a:spcPts val="800"/>
              </a:spcBef>
              <a:spcAft>
                <a:spcPts val="0"/>
              </a:spcAft>
              <a:buNone/>
            </a:pPr>
            <a:r>
              <a:t/>
            </a:r>
            <a:endParaRPr sz="1700">
              <a:solidFill>
                <a:srgbClr val="FFFFFF"/>
              </a:solidFill>
              <a:latin typeface="Arial"/>
              <a:ea typeface="Arial"/>
              <a:cs typeface="Arial"/>
              <a:sym typeface="Arial"/>
            </a:endParaRPr>
          </a:p>
          <a:p>
            <a:pPr indent="-336550" lvl="0" marL="457200" rtl="0" algn="l">
              <a:spcBef>
                <a:spcPts val="800"/>
              </a:spcBef>
              <a:spcAft>
                <a:spcPts val="0"/>
              </a:spcAft>
              <a:buClr>
                <a:srgbClr val="FFFFFF"/>
              </a:buClr>
              <a:buSzPts val="1700"/>
              <a:buFont typeface="Arial"/>
              <a:buChar char="•"/>
            </a:pPr>
            <a:r>
              <a:rPr lang="en" sz="1700">
                <a:solidFill>
                  <a:srgbClr val="FFFFFF"/>
                </a:solidFill>
                <a:latin typeface="Arial"/>
                <a:ea typeface="Arial"/>
                <a:cs typeface="Arial"/>
                <a:sym typeface="Arial"/>
              </a:rPr>
              <a:t>Ha, U., Leng, J., Khaddaj, A., and Adib, F.Food and liquid sensing in practical environments using rfids. In17th USENIX Symposium on Networked Systems Design and Implementation(NSDI 20)(Santa Clara, CA, Feb. 2020), USENIX Association, pp. 1083–1100.</a:t>
            </a:r>
            <a:endParaRPr sz="1700">
              <a:solidFill>
                <a:srgbClr val="FFFFFF"/>
              </a:solidFill>
              <a:latin typeface="Arial"/>
              <a:ea typeface="Arial"/>
              <a:cs typeface="Arial"/>
              <a:sym typeface="Arial"/>
            </a:endParaRPr>
          </a:p>
          <a:p>
            <a:pPr indent="0" lvl="0" marL="0" rtl="0" algn="l">
              <a:spcBef>
                <a:spcPts val="800"/>
              </a:spcBef>
              <a:spcAft>
                <a:spcPts val="0"/>
              </a:spcAft>
              <a:buNone/>
            </a:pPr>
            <a:r>
              <a:t/>
            </a:r>
            <a:endParaRPr sz="1700">
              <a:solidFill>
                <a:srgbClr val="FFFFFF"/>
              </a:solidFill>
              <a:latin typeface="Arial"/>
              <a:ea typeface="Arial"/>
              <a:cs typeface="Arial"/>
              <a:sym typeface="Arial"/>
            </a:endParaRPr>
          </a:p>
          <a:p>
            <a:pPr indent="-317500" lvl="0" marL="457200" rtl="0" algn="l">
              <a:spcBef>
                <a:spcPts val="800"/>
              </a:spcBef>
              <a:spcAft>
                <a:spcPts val="0"/>
              </a:spcAft>
              <a:buClr>
                <a:srgbClr val="FFFFFF"/>
              </a:buClr>
              <a:buSzPts val="1400"/>
              <a:buFont typeface="Arial"/>
              <a:buChar char="•"/>
            </a:pPr>
            <a:r>
              <a:rPr lang="en" sz="1700">
                <a:solidFill>
                  <a:srgbClr val="FFFFFF"/>
                </a:solidFill>
                <a:latin typeface="Arial"/>
                <a:ea typeface="Arial"/>
                <a:cs typeface="Arial"/>
                <a:sym typeface="Arial"/>
              </a:rPr>
              <a:t>Rahman, T., Adams, A. T., Schein, P., Jain,A., Erickson, D., and Choudhury, T.Nutrilyzer: A mobile system for characterizing liquid food with photoacoustic effect. InProceedings of the 14th ACM Conference on Embedded Network Sensor Systems CD-ROM(New York, NY, USA, 2016), SenSys ’16,Association for Computing Machinery, p. 12</a:t>
            </a:r>
            <a:r>
              <a:rPr lang="en" sz="1400">
                <a:solidFill>
                  <a:srgbClr val="FFFFFF"/>
                </a:solidFill>
                <a:latin typeface="Arial"/>
                <a:ea typeface="Arial"/>
                <a:cs typeface="Arial"/>
                <a:sym typeface="Arial"/>
              </a:rPr>
              <a:t>3–136</a:t>
            </a:r>
            <a:endParaRPr sz="3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74850" y="208520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Thank you </a:t>
            </a:r>
            <a:endParaRPr/>
          </a:p>
        </p:txBody>
      </p:sp>
      <p:sp>
        <p:nvSpPr>
          <p:cNvPr id="254" name="Google Shape;254;p2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0" y="220637"/>
            <a:ext cx="8727600" cy="733500"/>
          </a:xfrm>
          <a:prstGeom prst="rect">
            <a:avLst/>
          </a:prstGeom>
          <a:noFill/>
          <a:ln>
            <a:noFill/>
          </a:ln>
        </p:spPr>
        <p:txBody>
          <a:bodyPr anchorCtr="0" anchor="t" bIns="34275" lIns="68575" spcFirstLastPara="1" rIns="68575" wrap="square" tIns="34275">
            <a:noAutofit/>
          </a:bodyPr>
          <a:lstStyle/>
          <a:p>
            <a:pPr indent="0" lvl="1" marL="342900" marR="0" rtl="0" algn="ctr">
              <a:lnSpc>
                <a:spcPct val="90000"/>
              </a:lnSpc>
              <a:spcBef>
                <a:spcPts val="0"/>
              </a:spcBef>
              <a:spcAft>
                <a:spcPts val="0"/>
              </a:spcAft>
              <a:buClr>
                <a:schemeClr val="lt1"/>
              </a:buClr>
              <a:buSzPts val="3200"/>
              <a:buFont typeface="Arial"/>
              <a:buNone/>
            </a:pPr>
            <a:r>
              <a:rPr lang="en" sz="3200">
                <a:solidFill>
                  <a:schemeClr val="lt1"/>
                </a:solidFill>
                <a:latin typeface="Calibri"/>
                <a:ea typeface="Calibri"/>
                <a:cs typeface="Calibri"/>
                <a:sym typeface="Calibri"/>
              </a:rPr>
              <a:t>Motivation</a:t>
            </a:r>
            <a:endParaRPr sz="1100"/>
          </a:p>
        </p:txBody>
      </p:sp>
      <p:sp>
        <p:nvSpPr>
          <p:cNvPr id="93" name="Google Shape;93;p14"/>
          <p:cNvSpPr/>
          <p:nvPr/>
        </p:nvSpPr>
        <p:spPr>
          <a:xfrm>
            <a:off x="2816764" y="1091942"/>
            <a:ext cx="47400" cy="3950700"/>
          </a:xfrm>
          <a:prstGeom prst="rect">
            <a:avLst/>
          </a:prstGeom>
          <a:solidFill>
            <a:srgbClr val="FF0000"/>
          </a:soli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grpSp>
        <p:nvGrpSpPr>
          <p:cNvPr id="94" name="Google Shape;94;p14"/>
          <p:cNvGrpSpPr/>
          <p:nvPr/>
        </p:nvGrpSpPr>
        <p:grpSpPr>
          <a:xfrm>
            <a:off x="230399" y="1091986"/>
            <a:ext cx="2285872" cy="1673236"/>
            <a:chOff x="598585" y="1455923"/>
            <a:chExt cx="2756387" cy="1915773"/>
          </a:xfrm>
        </p:grpSpPr>
        <p:pic>
          <p:nvPicPr>
            <p:cNvPr id="95" name="Google Shape;95;p14"/>
            <p:cNvPicPr preferRelativeResize="0"/>
            <p:nvPr/>
          </p:nvPicPr>
          <p:blipFill rotWithShape="1">
            <a:blip r:embed="rId3">
              <a:alphaModFix/>
            </a:blip>
            <a:srcRect b="0" l="0" r="0" t="0"/>
            <a:stretch/>
          </p:blipFill>
          <p:spPr>
            <a:xfrm>
              <a:off x="598585" y="1825255"/>
              <a:ext cx="2756387" cy="1546441"/>
            </a:xfrm>
            <a:prstGeom prst="rect">
              <a:avLst/>
            </a:prstGeom>
            <a:noFill/>
            <a:ln>
              <a:noFill/>
            </a:ln>
          </p:spPr>
        </p:pic>
        <p:sp>
          <p:nvSpPr>
            <p:cNvPr id="96" name="Google Shape;96;p14"/>
            <p:cNvSpPr txBox="1"/>
            <p:nvPr/>
          </p:nvSpPr>
          <p:spPr>
            <a:xfrm>
              <a:off x="1534350" y="1455923"/>
              <a:ext cx="885000" cy="369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cap="none" strike="noStrike">
                  <a:solidFill>
                    <a:schemeClr val="lt1"/>
                  </a:solidFill>
                  <a:latin typeface="Calibri"/>
                  <a:ea typeface="Calibri"/>
                  <a:cs typeface="Calibri"/>
                  <a:sym typeface="Calibri"/>
                </a:rPr>
                <a:t>Alcohol</a:t>
              </a:r>
              <a:endParaRPr sz="1100"/>
            </a:p>
          </p:txBody>
        </p:sp>
      </p:grpSp>
      <p:sp>
        <p:nvSpPr>
          <p:cNvPr id="97" name="Google Shape;97;p14"/>
          <p:cNvSpPr/>
          <p:nvPr/>
        </p:nvSpPr>
        <p:spPr>
          <a:xfrm>
            <a:off x="6576806" y="1091942"/>
            <a:ext cx="47400" cy="3950700"/>
          </a:xfrm>
          <a:prstGeom prst="rect">
            <a:avLst/>
          </a:prstGeom>
          <a:solidFill>
            <a:srgbClr val="FF0000"/>
          </a:soli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nvGrpSpPr>
          <p:cNvPr id="98" name="Google Shape;98;p14"/>
          <p:cNvGrpSpPr/>
          <p:nvPr/>
        </p:nvGrpSpPr>
        <p:grpSpPr>
          <a:xfrm>
            <a:off x="3292149" y="1039835"/>
            <a:ext cx="2571299" cy="1863881"/>
            <a:chOff x="4389532" y="1386447"/>
            <a:chExt cx="3428399" cy="2485174"/>
          </a:xfrm>
        </p:grpSpPr>
        <p:sp>
          <p:nvSpPr>
            <p:cNvPr id="99" name="Google Shape;99;p14"/>
            <p:cNvSpPr txBox="1"/>
            <p:nvPr/>
          </p:nvSpPr>
          <p:spPr>
            <a:xfrm>
              <a:off x="5737385" y="1386447"/>
              <a:ext cx="667200" cy="400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chemeClr val="lt1"/>
                  </a:solidFill>
                  <a:latin typeface="Calibri"/>
                  <a:ea typeface="Calibri"/>
                  <a:cs typeface="Calibri"/>
                  <a:sym typeface="Calibri"/>
                </a:rPr>
                <a:t>This</a:t>
              </a:r>
              <a:r>
                <a:rPr lang="en" sz="1400">
                  <a:solidFill>
                    <a:schemeClr val="lt1"/>
                  </a:solidFill>
                  <a:latin typeface="Calibri"/>
                  <a:ea typeface="Calibri"/>
                  <a:cs typeface="Calibri"/>
                  <a:sym typeface="Calibri"/>
                </a:rPr>
                <a:t> </a:t>
              </a:r>
              <a:endParaRPr sz="1100"/>
            </a:p>
          </p:txBody>
        </p:sp>
        <p:pic>
          <p:nvPicPr>
            <p:cNvPr id="100" name="Google Shape;100;p14"/>
            <p:cNvPicPr preferRelativeResize="0"/>
            <p:nvPr/>
          </p:nvPicPr>
          <p:blipFill rotWithShape="1">
            <a:blip r:embed="rId4">
              <a:alphaModFix/>
            </a:blip>
            <a:srcRect b="0" l="0" r="0" t="0"/>
            <a:stretch/>
          </p:blipFill>
          <p:spPr>
            <a:xfrm>
              <a:off x="4389532" y="1886007"/>
              <a:ext cx="3428399" cy="1985614"/>
            </a:xfrm>
            <a:prstGeom prst="rect">
              <a:avLst/>
            </a:prstGeom>
            <a:noFill/>
            <a:ln>
              <a:noFill/>
            </a:ln>
          </p:spPr>
        </p:pic>
      </p:grpSp>
      <p:grpSp>
        <p:nvGrpSpPr>
          <p:cNvPr id="101" name="Google Shape;101;p14"/>
          <p:cNvGrpSpPr/>
          <p:nvPr/>
        </p:nvGrpSpPr>
        <p:grpSpPr>
          <a:xfrm>
            <a:off x="6996064" y="1028638"/>
            <a:ext cx="1731558" cy="1920545"/>
            <a:chOff x="9328085" y="1371518"/>
            <a:chExt cx="2308744" cy="2560727"/>
          </a:xfrm>
        </p:grpSpPr>
        <p:sp>
          <p:nvSpPr>
            <p:cNvPr id="102" name="Google Shape;102;p14"/>
            <p:cNvSpPr txBox="1"/>
            <p:nvPr/>
          </p:nvSpPr>
          <p:spPr>
            <a:xfrm>
              <a:off x="9920444" y="1371518"/>
              <a:ext cx="1124100" cy="400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chemeClr val="lt1"/>
                  </a:solidFill>
                  <a:latin typeface="Calibri"/>
                  <a:ea typeface="Calibri"/>
                  <a:cs typeface="Calibri"/>
                  <a:sym typeface="Calibri"/>
                </a:rPr>
                <a:t>Not This</a:t>
              </a:r>
              <a:r>
                <a:rPr lang="en" sz="1500">
                  <a:solidFill>
                    <a:schemeClr val="lt1"/>
                  </a:solidFill>
                  <a:latin typeface="Calibri"/>
                  <a:ea typeface="Calibri"/>
                  <a:cs typeface="Calibri"/>
                  <a:sym typeface="Calibri"/>
                </a:rPr>
                <a:t> </a:t>
              </a:r>
              <a:endParaRPr sz="1100"/>
            </a:p>
          </p:txBody>
        </p:sp>
        <p:pic>
          <p:nvPicPr>
            <p:cNvPr id="103" name="Google Shape;103;p14"/>
            <p:cNvPicPr preferRelativeResize="0"/>
            <p:nvPr/>
          </p:nvPicPr>
          <p:blipFill rotWithShape="1">
            <a:blip r:embed="rId5">
              <a:alphaModFix/>
            </a:blip>
            <a:srcRect b="0" l="0" r="0" t="0"/>
            <a:stretch/>
          </p:blipFill>
          <p:spPr>
            <a:xfrm>
              <a:off x="9328085" y="1843881"/>
              <a:ext cx="2308744" cy="2088364"/>
            </a:xfrm>
            <a:prstGeom prst="rect">
              <a:avLst/>
            </a:prstGeom>
            <a:noFill/>
            <a:ln>
              <a:noFill/>
            </a:ln>
          </p:spPr>
        </p:pic>
      </p:grpSp>
      <p:pic>
        <p:nvPicPr>
          <p:cNvPr id="104" name="Google Shape;104;p14"/>
          <p:cNvPicPr preferRelativeResize="0"/>
          <p:nvPr/>
        </p:nvPicPr>
        <p:blipFill rotWithShape="1">
          <a:blip r:embed="rId6">
            <a:alphaModFix/>
          </a:blip>
          <a:srcRect b="0" l="0" r="0" t="0"/>
          <a:stretch/>
        </p:blipFill>
        <p:spPr>
          <a:xfrm>
            <a:off x="3292149" y="3245996"/>
            <a:ext cx="2571300" cy="1694720"/>
          </a:xfrm>
          <a:prstGeom prst="rect">
            <a:avLst/>
          </a:prstGeom>
          <a:noFill/>
          <a:ln>
            <a:noFill/>
          </a:ln>
        </p:spPr>
      </p:pic>
      <p:pic>
        <p:nvPicPr>
          <p:cNvPr id="105" name="Google Shape;105;p14"/>
          <p:cNvPicPr preferRelativeResize="0"/>
          <p:nvPr/>
        </p:nvPicPr>
        <p:blipFill rotWithShape="1">
          <a:blip r:embed="rId7">
            <a:alphaModFix/>
          </a:blip>
          <a:srcRect b="0" l="0" r="0" t="0"/>
          <a:stretch/>
        </p:blipFill>
        <p:spPr>
          <a:xfrm>
            <a:off x="6814093" y="3301891"/>
            <a:ext cx="2095500" cy="1562100"/>
          </a:xfrm>
          <a:prstGeom prst="rect">
            <a:avLst/>
          </a:prstGeom>
          <a:noFill/>
          <a:ln>
            <a:noFill/>
          </a:ln>
        </p:spPr>
      </p:pic>
      <p:grpSp>
        <p:nvGrpSpPr>
          <p:cNvPr id="106" name="Google Shape;106;p14"/>
          <p:cNvGrpSpPr/>
          <p:nvPr/>
        </p:nvGrpSpPr>
        <p:grpSpPr>
          <a:xfrm>
            <a:off x="292925" y="3281700"/>
            <a:ext cx="2285874" cy="1673226"/>
            <a:chOff x="292925" y="3281700"/>
            <a:chExt cx="2285874" cy="1673226"/>
          </a:xfrm>
        </p:grpSpPr>
        <p:pic>
          <p:nvPicPr>
            <p:cNvPr id="107" name="Google Shape;107;p14"/>
            <p:cNvPicPr preferRelativeResize="0"/>
            <p:nvPr/>
          </p:nvPicPr>
          <p:blipFill>
            <a:blip r:embed="rId8">
              <a:alphaModFix/>
            </a:blip>
            <a:stretch>
              <a:fillRect/>
            </a:stretch>
          </p:blipFill>
          <p:spPr>
            <a:xfrm>
              <a:off x="292925" y="3557275"/>
              <a:ext cx="2285874" cy="1397651"/>
            </a:xfrm>
            <a:prstGeom prst="rect">
              <a:avLst/>
            </a:prstGeom>
            <a:noFill/>
            <a:ln>
              <a:noFill/>
            </a:ln>
          </p:spPr>
        </p:pic>
        <p:sp>
          <p:nvSpPr>
            <p:cNvPr id="108" name="Google Shape;108;p14"/>
            <p:cNvSpPr txBox="1"/>
            <p:nvPr/>
          </p:nvSpPr>
          <p:spPr>
            <a:xfrm>
              <a:off x="1068949" y="3281700"/>
              <a:ext cx="887683" cy="32254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a:solidFill>
                    <a:schemeClr val="lt1"/>
                  </a:solidFill>
                  <a:latin typeface="Calibri"/>
                  <a:ea typeface="Calibri"/>
                  <a:cs typeface="Calibri"/>
                  <a:sym typeface="Calibri"/>
                </a:rPr>
                <a:t>Olive Oil</a:t>
              </a:r>
              <a:endParaRPr sz="1100"/>
            </a:p>
          </p:txBody>
        </p:sp>
      </p:grpSp>
      <p:sp>
        <p:nvSpPr>
          <p:cNvPr id="109" name="Google Shape;109;p14"/>
          <p:cNvSpPr txBox="1"/>
          <p:nvPr/>
        </p:nvSpPr>
        <p:spPr>
          <a:xfrm>
            <a:off x="6683800" y="-20575"/>
            <a:ext cx="24690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FFFFFF"/>
                </a:solidFill>
              </a:rPr>
              <a:t>Disclaimer: Déjà vu here</a:t>
            </a:r>
            <a:endParaRPr sz="8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500"/>
                                        <p:tgtEl>
                                          <p:spTgt spid="9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5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500"/>
                                        <p:tgtEl>
                                          <p:spTgt spid="10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5"/>
          <p:cNvPicPr preferRelativeResize="0"/>
          <p:nvPr/>
        </p:nvPicPr>
        <p:blipFill>
          <a:blip r:embed="rId3">
            <a:alphaModFix/>
          </a:blip>
          <a:stretch>
            <a:fillRect/>
          </a:stretch>
        </p:blipFill>
        <p:spPr>
          <a:xfrm>
            <a:off x="187063" y="1130476"/>
            <a:ext cx="5601175" cy="2090000"/>
          </a:xfrm>
          <a:prstGeom prst="rect">
            <a:avLst/>
          </a:prstGeom>
          <a:noFill/>
          <a:ln>
            <a:noFill/>
          </a:ln>
        </p:spPr>
      </p:pic>
      <p:sp>
        <p:nvSpPr>
          <p:cNvPr id="116" name="Google Shape;116;p15"/>
          <p:cNvSpPr txBox="1"/>
          <p:nvPr>
            <p:ph type="title"/>
          </p:nvPr>
        </p:nvSpPr>
        <p:spPr>
          <a:xfrm>
            <a:off x="762247" y="0"/>
            <a:ext cx="7886700" cy="720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3300"/>
              <a:buFont typeface="Calibri"/>
              <a:buNone/>
            </a:pPr>
            <a:r>
              <a:rPr lang="en"/>
              <a:t>Impact Gone Wrong Globally</a:t>
            </a:r>
            <a:endParaRPr/>
          </a:p>
        </p:txBody>
      </p:sp>
      <p:pic>
        <p:nvPicPr>
          <p:cNvPr id="117" name="Google Shape;117;p15"/>
          <p:cNvPicPr preferRelativeResize="0"/>
          <p:nvPr/>
        </p:nvPicPr>
        <p:blipFill rotWithShape="1">
          <a:blip r:embed="rId4">
            <a:alphaModFix/>
          </a:blip>
          <a:srcRect b="16770" l="14198" r="2571" t="0"/>
          <a:stretch/>
        </p:blipFill>
        <p:spPr>
          <a:xfrm>
            <a:off x="3982725" y="2088425"/>
            <a:ext cx="4497100" cy="2582925"/>
          </a:xfrm>
          <a:prstGeom prst="rect">
            <a:avLst/>
          </a:prstGeom>
          <a:noFill/>
          <a:ln>
            <a:noFill/>
          </a:ln>
        </p:spPr>
      </p:pic>
      <p:sp>
        <p:nvSpPr>
          <p:cNvPr id="118" name="Google Shape;118;p15"/>
          <p:cNvSpPr txBox="1"/>
          <p:nvPr/>
        </p:nvSpPr>
        <p:spPr>
          <a:xfrm>
            <a:off x="7747650" y="-20575"/>
            <a:ext cx="14052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FFFFFF"/>
                </a:solidFill>
              </a:rPr>
              <a:t>Déjà vu here</a:t>
            </a:r>
            <a:endParaRPr sz="8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3100">
                <a:solidFill>
                  <a:srgbClr val="FFFFFF"/>
                </a:solidFill>
              </a:rPr>
              <a:t>Can we sense liquids in containers?</a:t>
            </a:r>
            <a:endParaRPr sz="2200"/>
          </a:p>
        </p:txBody>
      </p:sp>
      <p:pic>
        <p:nvPicPr>
          <p:cNvPr id="124" name="Google Shape;124;p16"/>
          <p:cNvPicPr preferRelativeResize="0"/>
          <p:nvPr/>
        </p:nvPicPr>
        <p:blipFill>
          <a:blip r:embed="rId3">
            <a:alphaModFix/>
          </a:blip>
          <a:stretch>
            <a:fillRect/>
          </a:stretch>
        </p:blipFill>
        <p:spPr>
          <a:xfrm>
            <a:off x="582725" y="1141247"/>
            <a:ext cx="5423301" cy="3613100"/>
          </a:xfrm>
          <a:prstGeom prst="rect">
            <a:avLst/>
          </a:prstGeom>
          <a:noFill/>
          <a:ln>
            <a:noFill/>
          </a:ln>
        </p:spPr>
      </p:pic>
      <p:sp>
        <p:nvSpPr>
          <p:cNvPr id="125" name="Google Shape;125;p16"/>
          <p:cNvSpPr txBox="1"/>
          <p:nvPr/>
        </p:nvSpPr>
        <p:spPr>
          <a:xfrm>
            <a:off x="6300950" y="1617125"/>
            <a:ext cx="2525700" cy="210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n" sz="2800">
                <a:solidFill>
                  <a:srgbClr val="FF0000"/>
                </a:solidFill>
                <a:latin typeface="Calibri"/>
                <a:ea typeface="Calibri"/>
                <a:cs typeface="Calibri"/>
                <a:sym typeface="Calibri"/>
              </a:rPr>
              <a:t>Is it safe?</a:t>
            </a:r>
            <a:endParaRPr b="1" i="1" sz="2800">
              <a:solidFill>
                <a:srgbClr val="FF0000"/>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b="1" i="1" lang="en" sz="2800">
                <a:solidFill>
                  <a:srgbClr val="FF0000"/>
                </a:solidFill>
                <a:latin typeface="Calibri"/>
                <a:ea typeface="Calibri"/>
                <a:cs typeface="Calibri"/>
                <a:sym typeface="Calibri"/>
              </a:rPr>
              <a:t>Is it authentic?</a:t>
            </a:r>
            <a:endParaRPr b="1" i="1" sz="2800">
              <a:solidFill>
                <a:srgbClr val="FF0000"/>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b="1" i="1" lang="en" sz="2800">
                <a:solidFill>
                  <a:srgbClr val="FF0000"/>
                </a:solidFill>
                <a:latin typeface="Calibri"/>
                <a:ea typeface="Calibri"/>
                <a:cs typeface="Calibri"/>
                <a:sym typeface="Calibri"/>
              </a:rPr>
              <a:t>Has it expired?</a:t>
            </a:r>
            <a:endParaRPr b="1" i="1" sz="2800">
              <a:solidFill>
                <a:srgbClr val="FF0000"/>
              </a:solidFill>
              <a:latin typeface="Calibri"/>
              <a:ea typeface="Calibri"/>
              <a:cs typeface="Calibri"/>
              <a:sym typeface="Calibri"/>
            </a:endParaRPr>
          </a:p>
          <a:p>
            <a:pPr indent="0" lvl="0" marL="0" rtl="0" algn="l">
              <a:spcBef>
                <a:spcPts val="0"/>
              </a:spcBef>
              <a:spcAft>
                <a:spcPts val="0"/>
              </a:spcAft>
              <a:buNone/>
            </a:pPr>
            <a:r>
              <a:t/>
            </a:r>
            <a:endParaRPr sz="100">
              <a:latin typeface="Calibri"/>
              <a:ea typeface="Calibri"/>
              <a:cs typeface="Calibri"/>
              <a:sym typeface="Calibri"/>
            </a:endParaRPr>
          </a:p>
        </p:txBody>
      </p:sp>
      <p:sp>
        <p:nvSpPr>
          <p:cNvPr id="126" name="Google Shape;126;p16"/>
          <p:cNvSpPr txBox="1"/>
          <p:nvPr/>
        </p:nvSpPr>
        <p:spPr>
          <a:xfrm>
            <a:off x="7747650" y="-20575"/>
            <a:ext cx="14052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FFFFFF"/>
                </a:solidFill>
              </a:rPr>
              <a:t>Déjà vu here</a:t>
            </a:r>
            <a:endParaRPr sz="8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6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Existing Work &amp; Drawbacks</a:t>
            </a:r>
            <a:endParaRPr/>
          </a:p>
        </p:txBody>
      </p:sp>
      <p:sp>
        <p:nvSpPr>
          <p:cNvPr id="132" name="Google Shape;132;p17"/>
          <p:cNvSpPr txBox="1"/>
          <p:nvPr>
            <p:ph idx="1" type="body"/>
          </p:nvPr>
        </p:nvSpPr>
        <p:spPr>
          <a:xfrm>
            <a:off x="498675" y="895751"/>
            <a:ext cx="8348400" cy="3792300"/>
          </a:xfrm>
          <a:prstGeom prst="rect">
            <a:avLst/>
          </a:prstGeom>
        </p:spPr>
        <p:txBody>
          <a:bodyPr anchorCtr="0" anchor="t" bIns="34275" lIns="68575" spcFirstLastPara="1" rIns="68575" wrap="square" tIns="34275">
            <a:noAutofit/>
          </a:bodyPr>
          <a:lstStyle/>
          <a:p>
            <a:pPr indent="-323850" lvl="0" marL="457200" rtl="0" algn="l">
              <a:spcBef>
                <a:spcPts val="800"/>
              </a:spcBef>
              <a:spcAft>
                <a:spcPts val="0"/>
              </a:spcAft>
              <a:buClr>
                <a:srgbClr val="EFEFEF"/>
              </a:buClr>
              <a:buSzPts val="1500"/>
              <a:buAutoNum type="arabicPeriod"/>
            </a:pPr>
            <a:r>
              <a:rPr lang="en" sz="1600">
                <a:solidFill>
                  <a:srgbClr val="EFEFEF"/>
                </a:solidFill>
                <a:latin typeface="Arial"/>
                <a:ea typeface="Arial"/>
                <a:cs typeface="Arial"/>
                <a:sym typeface="Arial"/>
              </a:rPr>
              <a:t>RF-EATS</a:t>
            </a:r>
            <a:endParaRPr sz="1600">
              <a:solidFill>
                <a:srgbClr val="EFEFEF"/>
              </a:solidFill>
              <a:latin typeface="Arial"/>
              <a:ea typeface="Arial"/>
              <a:cs typeface="Arial"/>
              <a:sym typeface="Arial"/>
            </a:endParaRPr>
          </a:p>
          <a:p>
            <a:pPr indent="-342900" lvl="1" marL="914400" rtl="0" algn="l">
              <a:spcBef>
                <a:spcPts val="0"/>
              </a:spcBef>
              <a:spcAft>
                <a:spcPts val="0"/>
              </a:spcAft>
              <a:buClr>
                <a:srgbClr val="EFEFEF"/>
              </a:buClr>
              <a:buSzPts val="1800"/>
              <a:buFont typeface="Arial"/>
              <a:buChar char="•"/>
            </a:pPr>
            <a:r>
              <a:rPr lang="en" sz="1550">
                <a:solidFill>
                  <a:srgbClr val="FFFFFF"/>
                </a:solidFill>
                <a:latin typeface="Arial"/>
                <a:ea typeface="Arial"/>
                <a:cs typeface="Arial"/>
                <a:sym typeface="Arial"/>
              </a:rPr>
              <a:t>based on </a:t>
            </a:r>
            <a:r>
              <a:rPr b="1" lang="en" sz="1550">
                <a:solidFill>
                  <a:srgbClr val="FCE5CD"/>
                </a:solidFill>
                <a:latin typeface="Arial"/>
                <a:ea typeface="Arial"/>
                <a:cs typeface="Arial"/>
                <a:sym typeface="Arial"/>
              </a:rPr>
              <a:t>Radio Frequency Identifiers</a:t>
            </a:r>
            <a:r>
              <a:rPr lang="en" sz="1550">
                <a:solidFill>
                  <a:srgbClr val="FFFFFF"/>
                </a:solidFill>
                <a:latin typeface="Arial"/>
                <a:ea typeface="Arial"/>
                <a:cs typeface="Arial"/>
                <a:sym typeface="Arial"/>
              </a:rPr>
              <a:t>(RFID) </a:t>
            </a:r>
            <a:endParaRPr sz="1550">
              <a:solidFill>
                <a:srgbClr val="FFFFFF"/>
              </a:solidFill>
              <a:latin typeface="Arial"/>
              <a:ea typeface="Arial"/>
              <a:cs typeface="Arial"/>
              <a:sym typeface="Arial"/>
            </a:endParaRPr>
          </a:p>
          <a:p>
            <a:pPr indent="-327025" lvl="1" marL="914400" rtl="0" algn="l">
              <a:spcBef>
                <a:spcPts val="0"/>
              </a:spcBef>
              <a:spcAft>
                <a:spcPts val="0"/>
              </a:spcAft>
              <a:buClr>
                <a:srgbClr val="FFFFFF"/>
              </a:buClr>
              <a:buSzPts val="1550"/>
              <a:buFont typeface="Arial"/>
              <a:buChar char="•"/>
            </a:pPr>
            <a:r>
              <a:rPr lang="en" sz="1550">
                <a:solidFill>
                  <a:srgbClr val="FFFFFF"/>
                </a:solidFill>
                <a:latin typeface="Arial"/>
                <a:ea typeface="Arial"/>
                <a:cs typeface="Arial"/>
                <a:sym typeface="Arial"/>
              </a:rPr>
              <a:t>relies on a</a:t>
            </a:r>
            <a:r>
              <a:rPr b="1" lang="en" sz="1550">
                <a:solidFill>
                  <a:srgbClr val="FFFFFF"/>
                </a:solidFill>
                <a:latin typeface="Arial"/>
                <a:ea typeface="Arial"/>
                <a:cs typeface="Arial"/>
                <a:sym typeface="Arial"/>
              </a:rPr>
              <a:t> </a:t>
            </a:r>
            <a:r>
              <a:rPr b="1" lang="en" sz="1550">
                <a:solidFill>
                  <a:srgbClr val="FFF2CC"/>
                </a:solidFill>
                <a:latin typeface="Arial"/>
                <a:ea typeface="Arial"/>
                <a:cs typeface="Arial"/>
                <a:sym typeface="Arial"/>
              </a:rPr>
              <a:t>neural learning model </a:t>
            </a:r>
            <a:endParaRPr sz="1550">
              <a:solidFill>
                <a:srgbClr val="FFF2CC"/>
              </a:solidFill>
              <a:latin typeface="Arial"/>
              <a:ea typeface="Arial"/>
              <a:cs typeface="Arial"/>
              <a:sym typeface="Arial"/>
            </a:endParaRPr>
          </a:p>
          <a:p>
            <a:pPr indent="-327025" lvl="1" marL="914400" rtl="0" algn="l">
              <a:spcBef>
                <a:spcPts val="0"/>
              </a:spcBef>
              <a:spcAft>
                <a:spcPts val="0"/>
              </a:spcAft>
              <a:buClr>
                <a:srgbClr val="FFFFFF"/>
              </a:buClr>
              <a:buSzPts val="1550"/>
              <a:buFont typeface="Arial"/>
              <a:buChar char="•"/>
            </a:pPr>
            <a:r>
              <a:rPr lang="en" sz="1550">
                <a:solidFill>
                  <a:srgbClr val="FFFFFF"/>
                </a:solidFill>
                <a:latin typeface="Arial"/>
                <a:ea typeface="Arial"/>
                <a:cs typeface="Arial"/>
                <a:sym typeface="Arial"/>
              </a:rPr>
              <a:t>achieves around  </a:t>
            </a:r>
            <a:r>
              <a:rPr b="1" lang="en" sz="1550">
                <a:solidFill>
                  <a:srgbClr val="FFF2CC"/>
                </a:solidFill>
                <a:latin typeface="Arial"/>
                <a:ea typeface="Arial"/>
                <a:cs typeface="Arial"/>
                <a:sym typeface="Arial"/>
              </a:rPr>
              <a:t>80% classification accuracy</a:t>
            </a:r>
            <a:r>
              <a:rPr lang="en" sz="1550">
                <a:solidFill>
                  <a:srgbClr val="FCE5CD"/>
                </a:solidFill>
                <a:latin typeface="Arial"/>
                <a:ea typeface="Arial"/>
                <a:cs typeface="Arial"/>
                <a:sym typeface="Arial"/>
              </a:rPr>
              <a:t> </a:t>
            </a:r>
            <a:r>
              <a:rPr lang="en" sz="1550">
                <a:solidFill>
                  <a:srgbClr val="FFFFFF"/>
                </a:solidFill>
                <a:latin typeface="Arial"/>
                <a:ea typeface="Arial"/>
                <a:cs typeface="Arial"/>
                <a:sym typeface="Arial"/>
              </a:rPr>
              <a:t>in the seven applications it tested</a:t>
            </a:r>
            <a:endParaRPr sz="1550">
              <a:solidFill>
                <a:srgbClr val="FFFFFF"/>
              </a:solidFill>
              <a:latin typeface="Arial"/>
              <a:ea typeface="Arial"/>
              <a:cs typeface="Arial"/>
              <a:sym typeface="Arial"/>
            </a:endParaRPr>
          </a:p>
          <a:p>
            <a:pPr indent="-327025" lvl="1" marL="914400" rtl="0" algn="l">
              <a:spcBef>
                <a:spcPts val="0"/>
              </a:spcBef>
              <a:spcAft>
                <a:spcPts val="0"/>
              </a:spcAft>
              <a:buClr>
                <a:srgbClr val="FFFFFF"/>
              </a:buClr>
              <a:buSzPts val="1550"/>
              <a:buFont typeface="Arial"/>
              <a:buChar char="•"/>
            </a:pPr>
            <a:r>
              <a:rPr lang="en" sz="1550" u="sng">
                <a:solidFill>
                  <a:srgbClr val="FFFFFF"/>
                </a:solidFill>
                <a:latin typeface="Arial"/>
                <a:ea typeface="Arial"/>
                <a:cs typeface="Arial"/>
                <a:sym typeface="Arial"/>
              </a:rPr>
              <a:t>The transmission is a log antenna with significant size constraints.</a:t>
            </a:r>
            <a:endParaRPr sz="1550" u="sng">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AutoNum type="arabicPeriod"/>
            </a:pPr>
            <a:r>
              <a:rPr lang="en" sz="1800">
                <a:solidFill>
                  <a:srgbClr val="FFFFFF"/>
                </a:solidFill>
                <a:latin typeface="Arial"/>
                <a:ea typeface="Arial"/>
                <a:cs typeface="Arial"/>
                <a:sym typeface="Arial"/>
              </a:rPr>
              <a:t>Nutrilyzer</a:t>
            </a:r>
            <a:endParaRPr sz="1800">
              <a:solidFill>
                <a:srgbClr val="FFFFFF"/>
              </a:solidFill>
              <a:latin typeface="Arial"/>
              <a:ea typeface="Arial"/>
              <a:cs typeface="Arial"/>
              <a:sym typeface="Arial"/>
            </a:endParaRPr>
          </a:p>
          <a:p>
            <a:pPr indent="-342900" lvl="1" marL="914400" rtl="0" algn="l">
              <a:spcBef>
                <a:spcPts val="0"/>
              </a:spcBef>
              <a:spcAft>
                <a:spcPts val="0"/>
              </a:spcAft>
              <a:buClr>
                <a:srgbClr val="FFFFFF"/>
              </a:buClr>
              <a:buSzPts val="1800"/>
              <a:buFont typeface="Arial"/>
              <a:buChar char="•"/>
            </a:pPr>
            <a:r>
              <a:rPr lang="en" sz="1550">
                <a:solidFill>
                  <a:srgbClr val="FFFFFF"/>
                </a:solidFill>
                <a:latin typeface="Arial"/>
                <a:ea typeface="Arial"/>
                <a:cs typeface="Arial"/>
                <a:sym typeface="Arial"/>
              </a:rPr>
              <a:t>detects the unique spectral signatures based on </a:t>
            </a:r>
            <a:r>
              <a:rPr b="1" lang="en" sz="1550">
                <a:solidFill>
                  <a:srgbClr val="FFF2CC"/>
                </a:solidFill>
                <a:latin typeface="Arial"/>
                <a:ea typeface="Arial"/>
                <a:cs typeface="Arial"/>
                <a:sym typeface="Arial"/>
              </a:rPr>
              <a:t>photoacoustic effects</a:t>
            </a:r>
            <a:r>
              <a:rPr lang="en" sz="1550">
                <a:solidFill>
                  <a:srgbClr val="FFFFFF"/>
                </a:solidFill>
                <a:latin typeface="Arial"/>
                <a:ea typeface="Arial"/>
                <a:cs typeface="Arial"/>
                <a:sym typeface="Arial"/>
              </a:rPr>
              <a:t> of liquids.</a:t>
            </a:r>
            <a:endParaRPr sz="1550">
              <a:solidFill>
                <a:srgbClr val="FFFFFF"/>
              </a:solidFill>
              <a:latin typeface="Arial"/>
              <a:ea typeface="Arial"/>
              <a:cs typeface="Arial"/>
              <a:sym typeface="Arial"/>
            </a:endParaRPr>
          </a:p>
          <a:p>
            <a:pPr indent="-327025" lvl="1" marL="914400" rtl="0" algn="l">
              <a:spcBef>
                <a:spcPts val="0"/>
              </a:spcBef>
              <a:spcAft>
                <a:spcPts val="0"/>
              </a:spcAft>
              <a:buClr>
                <a:srgbClr val="FFFFFF"/>
              </a:buClr>
              <a:buSzPts val="1550"/>
              <a:buFont typeface="Arial"/>
              <a:buChar char="•"/>
            </a:pPr>
            <a:r>
              <a:rPr lang="en" sz="1550">
                <a:solidFill>
                  <a:srgbClr val="FFFFFF"/>
                </a:solidFill>
                <a:latin typeface="Arial"/>
                <a:ea typeface="Arial"/>
                <a:cs typeface="Arial"/>
                <a:sym typeface="Arial"/>
              </a:rPr>
              <a:t>Uses  </a:t>
            </a:r>
            <a:r>
              <a:rPr b="1" lang="en" sz="1550">
                <a:solidFill>
                  <a:srgbClr val="FFF2CC"/>
                </a:solidFill>
                <a:latin typeface="Arial"/>
                <a:ea typeface="Arial"/>
                <a:cs typeface="Arial"/>
                <a:sym typeface="Arial"/>
              </a:rPr>
              <a:t>machine learning algorithms</a:t>
            </a:r>
            <a:r>
              <a:rPr lang="en" sz="1550">
                <a:solidFill>
                  <a:srgbClr val="FFF2CC"/>
                </a:solidFill>
                <a:latin typeface="Arial"/>
                <a:ea typeface="Arial"/>
                <a:cs typeface="Arial"/>
                <a:sym typeface="Arial"/>
              </a:rPr>
              <a:t>,</a:t>
            </a:r>
            <a:r>
              <a:rPr lang="en" sz="1550">
                <a:solidFill>
                  <a:srgbClr val="FFFFFF"/>
                </a:solidFill>
                <a:latin typeface="Arial"/>
                <a:ea typeface="Arial"/>
                <a:cs typeface="Arial"/>
                <a:sym typeface="Arial"/>
              </a:rPr>
              <a:t> map spectral signatures of various liquids characteristics.</a:t>
            </a:r>
            <a:endParaRPr sz="1550">
              <a:solidFill>
                <a:srgbClr val="FFFFFF"/>
              </a:solidFill>
              <a:latin typeface="Arial"/>
              <a:ea typeface="Arial"/>
              <a:cs typeface="Arial"/>
              <a:sym typeface="Arial"/>
            </a:endParaRPr>
          </a:p>
          <a:p>
            <a:pPr indent="-327025" lvl="1" marL="914400" rtl="0" algn="l">
              <a:spcBef>
                <a:spcPts val="0"/>
              </a:spcBef>
              <a:spcAft>
                <a:spcPts val="0"/>
              </a:spcAft>
              <a:buClr>
                <a:srgbClr val="FFFFFF"/>
              </a:buClr>
              <a:buSzPts val="1550"/>
              <a:buFont typeface="Arial"/>
              <a:buChar char="•"/>
            </a:pPr>
            <a:r>
              <a:rPr lang="en" sz="1550" u="sng">
                <a:solidFill>
                  <a:srgbClr val="FFFFFF"/>
                </a:solidFill>
                <a:latin typeface="Arial"/>
                <a:ea typeface="Arial"/>
                <a:cs typeface="Arial"/>
                <a:sym typeface="Arial"/>
              </a:rPr>
              <a:t>Effective on milk and alcohol characterization, lack generalizability on other liquids and foods.</a:t>
            </a:r>
            <a:endParaRPr sz="1550" u="sng">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AutoNum type="arabicPeriod"/>
            </a:pPr>
            <a:r>
              <a:rPr lang="en" sz="1800">
                <a:solidFill>
                  <a:srgbClr val="FFFFFF"/>
                </a:solidFill>
                <a:latin typeface="Arial"/>
                <a:ea typeface="Arial"/>
                <a:cs typeface="Arial"/>
                <a:sym typeface="Arial"/>
              </a:rPr>
              <a:t>LiquID</a:t>
            </a:r>
            <a:endParaRPr sz="1800">
              <a:solidFill>
                <a:srgbClr val="FFFFFF"/>
              </a:solidFill>
              <a:latin typeface="Arial"/>
              <a:ea typeface="Arial"/>
              <a:cs typeface="Arial"/>
              <a:sym typeface="Arial"/>
            </a:endParaRPr>
          </a:p>
          <a:p>
            <a:pPr indent="-323850" lvl="1" marL="914400" rtl="0" algn="l">
              <a:spcBef>
                <a:spcPts val="0"/>
              </a:spcBef>
              <a:spcAft>
                <a:spcPts val="0"/>
              </a:spcAft>
              <a:buClr>
                <a:srgbClr val="FFFFFF"/>
              </a:buClr>
              <a:buSzPts val="1500"/>
              <a:buFont typeface="Arial"/>
              <a:buChar char="•"/>
            </a:pPr>
            <a:r>
              <a:rPr lang="en">
                <a:solidFill>
                  <a:srgbClr val="FFFFFF"/>
                </a:solidFill>
                <a:latin typeface="Arial"/>
                <a:ea typeface="Arial"/>
                <a:cs typeface="Arial"/>
                <a:sym typeface="Arial"/>
              </a:rPr>
              <a:t>Utilizes</a:t>
            </a:r>
            <a:r>
              <a:rPr lang="en">
                <a:solidFill>
                  <a:srgbClr val="FFFFFF"/>
                </a:solidFill>
                <a:latin typeface="Arial"/>
                <a:ea typeface="Arial"/>
                <a:cs typeface="Arial"/>
                <a:sym typeface="Arial"/>
              </a:rPr>
              <a:t> </a:t>
            </a:r>
            <a:r>
              <a:rPr b="1" lang="en" sz="1550">
                <a:solidFill>
                  <a:srgbClr val="FFF2CC"/>
                </a:solidFill>
                <a:latin typeface="Arial"/>
                <a:ea typeface="Arial"/>
                <a:cs typeface="Arial"/>
                <a:sym typeface="Arial"/>
              </a:rPr>
              <a:t>ultra-wideband(UWB)</a:t>
            </a:r>
            <a:r>
              <a:rPr lang="en" sz="1550">
                <a:solidFill>
                  <a:srgbClr val="FFFFFF"/>
                </a:solidFill>
                <a:latin typeface="Arial"/>
                <a:ea typeface="Arial"/>
                <a:cs typeface="Arial"/>
                <a:sym typeface="Arial"/>
              </a:rPr>
              <a:t> signal</a:t>
            </a:r>
            <a:endParaRPr sz="1550">
              <a:solidFill>
                <a:srgbClr val="FFFFFF"/>
              </a:solidFill>
              <a:latin typeface="Arial"/>
              <a:ea typeface="Arial"/>
              <a:cs typeface="Arial"/>
              <a:sym typeface="Arial"/>
            </a:endParaRPr>
          </a:p>
          <a:p>
            <a:pPr indent="-342900" lvl="1" marL="914400" rtl="0" algn="l">
              <a:spcBef>
                <a:spcPts val="0"/>
              </a:spcBef>
              <a:spcAft>
                <a:spcPts val="0"/>
              </a:spcAft>
              <a:buClr>
                <a:srgbClr val="FFFFFF"/>
              </a:buClr>
              <a:buSzPts val="1800"/>
              <a:buFont typeface="Arial"/>
              <a:buChar char="•"/>
            </a:pPr>
            <a:r>
              <a:rPr lang="en" sz="1550">
                <a:solidFill>
                  <a:srgbClr val="FFFFFF"/>
                </a:solidFill>
                <a:latin typeface="Arial"/>
                <a:ea typeface="Arial"/>
                <a:cs typeface="Arial"/>
                <a:sym typeface="Arial"/>
              </a:rPr>
              <a:t>Measure time of travel, phase and RSSI of the signal received </a:t>
            </a:r>
            <a:r>
              <a:rPr lang="en" sz="1550">
                <a:solidFill>
                  <a:srgbClr val="FFFFFF"/>
                </a:solidFill>
                <a:latin typeface="Arial"/>
                <a:ea typeface="Arial"/>
                <a:cs typeface="Arial"/>
                <a:sym typeface="Arial"/>
              </a:rPr>
              <a:t>to model the </a:t>
            </a:r>
            <a:r>
              <a:rPr b="1" lang="en" sz="1550">
                <a:solidFill>
                  <a:srgbClr val="FFF2CC"/>
                </a:solidFill>
                <a:latin typeface="Arial"/>
                <a:ea typeface="Arial"/>
                <a:cs typeface="Arial"/>
                <a:sym typeface="Arial"/>
              </a:rPr>
              <a:t>permittivity of liquids</a:t>
            </a:r>
            <a:endParaRPr b="1">
              <a:solidFill>
                <a:srgbClr val="FFF2CC"/>
              </a:solidFill>
              <a:latin typeface="Arial"/>
              <a:ea typeface="Arial"/>
              <a:cs typeface="Arial"/>
              <a:sym typeface="Arial"/>
            </a:endParaRPr>
          </a:p>
          <a:p>
            <a:pPr indent="-327025" lvl="1" marL="914400" rtl="0" algn="l">
              <a:spcBef>
                <a:spcPts val="0"/>
              </a:spcBef>
              <a:spcAft>
                <a:spcPts val="0"/>
              </a:spcAft>
              <a:buClr>
                <a:srgbClr val="FFFFFF"/>
              </a:buClr>
              <a:buSzPts val="1550"/>
              <a:buFont typeface="Arial"/>
              <a:buChar char="•"/>
            </a:pPr>
            <a:r>
              <a:rPr lang="en" sz="1550" u="sng">
                <a:solidFill>
                  <a:srgbClr val="FFFFFF"/>
                </a:solidFill>
                <a:latin typeface="Arial"/>
                <a:ea typeface="Arial"/>
                <a:cs typeface="Arial"/>
                <a:sym typeface="Arial"/>
              </a:rPr>
              <a:t>The system needs to be carefully calibrated, and the resulting error rate is around 10%.</a:t>
            </a:r>
            <a:endParaRPr sz="1550" u="sng">
              <a:solidFill>
                <a:srgbClr val="FFFFFF"/>
              </a:solidFill>
              <a:latin typeface="Arial"/>
              <a:ea typeface="Arial"/>
              <a:cs typeface="Arial"/>
              <a:sym typeface="Arial"/>
            </a:endParaRPr>
          </a:p>
          <a:p>
            <a:pPr indent="0" lvl="0" marL="0" rtl="0" algn="l">
              <a:spcBef>
                <a:spcPts val="800"/>
              </a:spcBef>
              <a:spcAft>
                <a:spcPts val="0"/>
              </a:spcAft>
              <a:buNone/>
            </a:pPr>
            <a:r>
              <a:t/>
            </a:r>
            <a:endParaRPr sz="1350">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1000"/>
                                        <p:tgtEl>
                                          <p:spTgt spid="13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Effect filter="fade" transition="in">
                                      <p:cBhvr>
                                        <p:cTn dur="1000"/>
                                        <p:tgtEl>
                                          <p:spTgt spid="132">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Effect filter="fade" transition="in">
                                      <p:cBhvr>
                                        <p:cTn dur="1000"/>
                                        <p:tgtEl>
                                          <p:spTgt spid="132">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animEffect filter="fade" transition="in">
                                      <p:cBhvr>
                                        <p:cTn dur="1000"/>
                                        <p:tgtEl>
                                          <p:spTgt spid="132">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animEffect filter="fade" transition="in">
                                      <p:cBhvr>
                                        <p:cTn dur="1000"/>
                                        <p:tgtEl>
                                          <p:spTgt spid="132">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animEffect filter="fade" transition="in">
                                      <p:cBhvr>
                                        <p:cTn dur="1000"/>
                                        <p:tgtEl>
                                          <p:spTgt spid="132">
                                            <p:txEl>
                                              <p:pRg end="5" st="5"/>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2">
                                            <p:txEl>
                                              <p:pRg end="6" st="6"/>
                                            </p:txEl>
                                          </p:spTgt>
                                        </p:tgtEl>
                                        <p:attrNameLst>
                                          <p:attrName>style.visibility</p:attrName>
                                        </p:attrNameLst>
                                      </p:cBhvr>
                                      <p:to>
                                        <p:strVal val="visible"/>
                                      </p:to>
                                    </p:set>
                                    <p:animEffect filter="fade" transition="in">
                                      <p:cBhvr>
                                        <p:cTn dur="1000"/>
                                        <p:tgtEl>
                                          <p:spTgt spid="132">
                                            <p:txEl>
                                              <p:pRg end="6" st="6"/>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2">
                                            <p:txEl>
                                              <p:pRg end="7" st="7"/>
                                            </p:txEl>
                                          </p:spTgt>
                                        </p:tgtEl>
                                        <p:attrNameLst>
                                          <p:attrName>style.visibility</p:attrName>
                                        </p:attrNameLst>
                                      </p:cBhvr>
                                      <p:to>
                                        <p:strVal val="visible"/>
                                      </p:to>
                                    </p:set>
                                    <p:animEffect filter="fade" transition="in">
                                      <p:cBhvr>
                                        <p:cTn dur="1000"/>
                                        <p:tgtEl>
                                          <p:spTgt spid="132">
                                            <p:txEl>
                                              <p:pRg end="7" st="7"/>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2">
                                            <p:txEl>
                                              <p:pRg end="8" st="8"/>
                                            </p:txEl>
                                          </p:spTgt>
                                        </p:tgtEl>
                                        <p:attrNameLst>
                                          <p:attrName>style.visibility</p:attrName>
                                        </p:attrNameLst>
                                      </p:cBhvr>
                                      <p:to>
                                        <p:strVal val="visible"/>
                                      </p:to>
                                    </p:set>
                                    <p:animEffect filter="fade" transition="in">
                                      <p:cBhvr>
                                        <p:cTn dur="1000"/>
                                        <p:tgtEl>
                                          <p:spTgt spid="132">
                                            <p:txEl>
                                              <p:pRg end="8" st="8"/>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32">
                                            <p:txEl>
                                              <p:pRg end="9" st="9"/>
                                            </p:txEl>
                                          </p:spTgt>
                                        </p:tgtEl>
                                        <p:attrNameLst>
                                          <p:attrName>style.visibility</p:attrName>
                                        </p:attrNameLst>
                                      </p:cBhvr>
                                      <p:to>
                                        <p:strVal val="visible"/>
                                      </p:to>
                                    </p:set>
                                    <p:animEffect filter="fade" transition="in">
                                      <p:cBhvr>
                                        <p:cTn dur="1000"/>
                                        <p:tgtEl>
                                          <p:spTgt spid="132">
                                            <p:txEl>
                                              <p:pRg end="9" st="9"/>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32">
                                            <p:txEl>
                                              <p:pRg end="10" st="10"/>
                                            </p:txEl>
                                          </p:spTgt>
                                        </p:tgtEl>
                                        <p:attrNameLst>
                                          <p:attrName>style.visibility</p:attrName>
                                        </p:attrNameLst>
                                      </p:cBhvr>
                                      <p:to>
                                        <p:strVal val="visible"/>
                                      </p:to>
                                    </p:set>
                                    <p:animEffect filter="fade" transition="in">
                                      <p:cBhvr>
                                        <p:cTn dur="1000"/>
                                        <p:tgtEl>
                                          <p:spTgt spid="132">
                                            <p:txEl>
                                              <p:pRg end="10" st="10"/>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32">
                                            <p:txEl>
                                              <p:pRg end="11" st="11"/>
                                            </p:txEl>
                                          </p:spTgt>
                                        </p:tgtEl>
                                        <p:attrNameLst>
                                          <p:attrName>style.visibility</p:attrName>
                                        </p:attrNameLst>
                                      </p:cBhvr>
                                      <p:to>
                                        <p:strVal val="visible"/>
                                      </p:to>
                                    </p:set>
                                    <p:animEffect filter="fade" transition="in">
                                      <p:cBhvr>
                                        <p:cTn dur="1000"/>
                                        <p:tgtEl>
                                          <p:spTgt spid="132">
                                            <p:txEl>
                                              <p:pRg end="11" st="11"/>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32">
                                            <p:txEl>
                                              <p:pRg end="12" st="12"/>
                                            </p:txEl>
                                          </p:spTgt>
                                        </p:tgtEl>
                                        <p:attrNameLst>
                                          <p:attrName>style.visibility</p:attrName>
                                        </p:attrNameLst>
                                      </p:cBhvr>
                                      <p:to>
                                        <p:strVal val="visible"/>
                                      </p:to>
                                    </p:set>
                                    <p:animEffect filter="fade" transition="in">
                                      <p:cBhvr>
                                        <p:cTn dur="1000"/>
                                        <p:tgtEl>
                                          <p:spTgt spid="132">
                                            <p:txEl>
                                              <p:pRg end="12" st="12"/>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32">
                                            <p:txEl>
                                              <p:pRg end="13" st="13"/>
                                            </p:txEl>
                                          </p:spTgt>
                                        </p:tgtEl>
                                        <p:attrNameLst>
                                          <p:attrName>style.visibility</p:attrName>
                                        </p:attrNameLst>
                                      </p:cBhvr>
                                      <p:to>
                                        <p:strVal val="visible"/>
                                      </p:to>
                                    </p:set>
                                    <p:animEffect filter="fade" transition="in">
                                      <p:cBhvr>
                                        <p:cTn dur="1000"/>
                                        <p:tgtEl>
                                          <p:spTgt spid="132">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Proposed Solution</a:t>
            </a:r>
            <a:endParaRPr/>
          </a:p>
        </p:txBody>
      </p:sp>
      <p:sp>
        <p:nvSpPr>
          <p:cNvPr id="138" name="Google Shape;138;p18"/>
          <p:cNvSpPr/>
          <p:nvPr/>
        </p:nvSpPr>
        <p:spPr>
          <a:xfrm>
            <a:off x="976650" y="2246550"/>
            <a:ext cx="8448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LEDs</a:t>
            </a:r>
            <a:endParaRPr/>
          </a:p>
        </p:txBody>
      </p:sp>
      <p:sp>
        <p:nvSpPr>
          <p:cNvPr id="139" name="Google Shape;139;p18"/>
          <p:cNvSpPr/>
          <p:nvPr/>
        </p:nvSpPr>
        <p:spPr>
          <a:xfrm>
            <a:off x="2198200" y="2079450"/>
            <a:ext cx="1374000" cy="107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Liquids</a:t>
            </a:r>
            <a:endParaRPr/>
          </a:p>
        </p:txBody>
      </p:sp>
      <p:cxnSp>
        <p:nvCxnSpPr>
          <p:cNvPr id="140" name="Google Shape;140;p18"/>
          <p:cNvCxnSpPr>
            <a:stCxn id="141" idx="0"/>
          </p:cNvCxnSpPr>
          <p:nvPr/>
        </p:nvCxnSpPr>
        <p:spPr>
          <a:xfrm flipH="1" rot="10800000">
            <a:off x="1657075" y="2416700"/>
            <a:ext cx="775200" cy="18600"/>
          </a:xfrm>
          <a:prstGeom prst="straightConnector1">
            <a:avLst/>
          </a:prstGeom>
          <a:noFill/>
          <a:ln cap="flat" cmpd="sng" w="38100">
            <a:solidFill>
              <a:schemeClr val="dk2"/>
            </a:solidFill>
            <a:prstDash val="solid"/>
            <a:round/>
            <a:headEnd len="med" w="med" type="none"/>
            <a:tailEnd len="med" w="med" type="triangle"/>
          </a:ln>
        </p:spPr>
      </p:cxnSp>
      <p:cxnSp>
        <p:nvCxnSpPr>
          <p:cNvPr id="142" name="Google Shape;142;p18"/>
          <p:cNvCxnSpPr/>
          <p:nvPr/>
        </p:nvCxnSpPr>
        <p:spPr>
          <a:xfrm flipH="1" rot="10800000">
            <a:off x="1657075" y="2571450"/>
            <a:ext cx="775200" cy="18600"/>
          </a:xfrm>
          <a:prstGeom prst="straightConnector1">
            <a:avLst/>
          </a:prstGeom>
          <a:noFill/>
          <a:ln cap="flat" cmpd="sng" w="38100">
            <a:solidFill>
              <a:schemeClr val="dk2"/>
            </a:solidFill>
            <a:prstDash val="solid"/>
            <a:round/>
            <a:headEnd len="med" w="med" type="none"/>
            <a:tailEnd len="med" w="med" type="triangle"/>
          </a:ln>
        </p:spPr>
      </p:cxnSp>
      <p:cxnSp>
        <p:nvCxnSpPr>
          <p:cNvPr id="143" name="Google Shape;143;p18"/>
          <p:cNvCxnSpPr/>
          <p:nvPr/>
        </p:nvCxnSpPr>
        <p:spPr>
          <a:xfrm flipH="1" rot="10800000">
            <a:off x="1657075" y="2729300"/>
            <a:ext cx="775200" cy="18600"/>
          </a:xfrm>
          <a:prstGeom prst="straightConnector1">
            <a:avLst/>
          </a:prstGeom>
          <a:noFill/>
          <a:ln cap="flat" cmpd="sng" w="38100">
            <a:solidFill>
              <a:schemeClr val="dk2"/>
            </a:solidFill>
            <a:prstDash val="solid"/>
            <a:round/>
            <a:headEnd len="med" w="med" type="none"/>
            <a:tailEnd len="med" w="med" type="triangle"/>
          </a:ln>
        </p:spPr>
      </p:cxnSp>
      <p:sp>
        <p:nvSpPr>
          <p:cNvPr id="144" name="Google Shape;144;p18"/>
          <p:cNvSpPr/>
          <p:nvPr/>
        </p:nvSpPr>
        <p:spPr>
          <a:xfrm>
            <a:off x="3648400" y="2135250"/>
            <a:ext cx="937500" cy="89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Sensors</a:t>
            </a:r>
            <a:endParaRPr sz="1200"/>
          </a:p>
        </p:txBody>
      </p:sp>
      <p:cxnSp>
        <p:nvCxnSpPr>
          <p:cNvPr id="145" name="Google Shape;145;p18"/>
          <p:cNvCxnSpPr/>
          <p:nvPr/>
        </p:nvCxnSpPr>
        <p:spPr>
          <a:xfrm flipH="1" rot="10800000">
            <a:off x="3467388" y="2460750"/>
            <a:ext cx="269100" cy="9300"/>
          </a:xfrm>
          <a:prstGeom prst="straightConnector1">
            <a:avLst/>
          </a:prstGeom>
          <a:noFill/>
          <a:ln cap="flat" cmpd="sng" w="28575">
            <a:solidFill>
              <a:schemeClr val="dk2"/>
            </a:solidFill>
            <a:prstDash val="solid"/>
            <a:round/>
            <a:headEnd len="med" w="med" type="none"/>
            <a:tailEnd len="med" w="med" type="triangle"/>
          </a:ln>
        </p:spPr>
      </p:cxnSp>
      <p:cxnSp>
        <p:nvCxnSpPr>
          <p:cNvPr id="146" name="Google Shape;146;p18"/>
          <p:cNvCxnSpPr/>
          <p:nvPr/>
        </p:nvCxnSpPr>
        <p:spPr>
          <a:xfrm flipH="1" rot="10800000">
            <a:off x="3467388" y="2613150"/>
            <a:ext cx="269100" cy="9300"/>
          </a:xfrm>
          <a:prstGeom prst="straightConnector1">
            <a:avLst/>
          </a:prstGeom>
          <a:noFill/>
          <a:ln cap="flat" cmpd="sng" w="28575">
            <a:solidFill>
              <a:schemeClr val="dk2"/>
            </a:solidFill>
            <a:prstDash val="solid"/>
            <a:round/>
            <a:headEnd len="med" w="med" type="none"/>
            <a:tailEnd len="med" w="med" type="triangle"/>
          </a:ln>
        </p:spPr>
      </p:cxnSp>
      <p:cxnSp>
        <p:nvCxnSpPr>
          <p:cNvPr id="147" name="Google Shape;147;p18"/>
          <p:cNvCxnSpPr/>
          <p:nvPr/>
        </p:nvCxnSpPr>
        <p:spPr>
          <a:xfrm flipH="1" rot="10800000">
            <a:off x="3467388" y="2765550"/>
            <a:ext cx="269100" cy="9300"/>
          </a:xfrm>
          <a:prstGeom prst="straightConnector1">
            <a:avLst/>
          </a:prstGeom>
          <a:noFill/>
          <a:ln cap="flat" cmpd="sng" w="28575">
            <a:solidFill>
              <a:schemeClr val="dk2"/>
            </a:solidFill>
            <a:prstDash val="solid"/>
            <a:round/>
            <a:headEnd len="med" w="med" type="none"/>
            <a:tailEnd len="med" w="med" type="triangle"/>
          </a:ln>
        </p:spPr>
      </p:cxnSp>
      <p:pic>
        <p:nvPicPr>
          <p:cNvPr id="148" name="Google Shape;148;p18"/>
          <p:cNvPicPr preferRelativeResize="0"/>
          <p:nvPr/>
        </p:nvPicPr>
        <p:blipFill>
          <a:blip r:embed="rId3">
            <a:alphaModFix/>
          </a:blip>
          <a:stretch>
            <a:fillRect/>
          </a:stretch>
        </p:blipFill>
        <p:spPr>
          <a:xfrm>
            <a:off x="5806975" y="1550750"/>
            <a:ext cx="2158350" cy="1967250"/>
          </a:xfrm>
          <a:prstGeom prst="rect">
            <a:avLst/>
          </a:prstGeom>
          <a:noFill/>
          <a:ln>
            <a:noFill/>
          </a:ln>
        </p:spPr>
      </p:pic>
      <p:sp>
        <p:nvSpPr>
          <p:cNvPr id="149" name="Google Shape;149;p18"/>
          <p:cNvSpPr/>
          <p:nvPr/>
        </p:nvSpPr>
        <p:spPr>
          <a:xfrm>
            <a:off x="4771600" y="2339375"/>
            <a:ext cx="844800" cy="39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txBox="1"/>
          <p:nvPr/>
        </p:nvSpPr>
        <p:spPr>
          <a:xfrm>
            <a:off x="3154575" y="2917950"/>
            <a:ext cx="2061000" cy="668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90000"/>
              </a:lnSpc>
              <a:spcBef>
                <a:spcPts val="800"/>
              </a:spcBef>
              <a:spcAft>
                <a:spcPts val="0"/>
              </a:spcAft>
              <a:buNone/>
            </a:pPr>
            <a:r>
              <a:rPr lang="en" sz="1250">
                <a:solidFill>
                  <a:srgbClr val="FFFFFF"/>
                </a:solidFill>
              </a:rPr>
              <a:t>measure the signal attenuation </a:t>
            </a:r>
            <a:endParaRPr>
              <a:latin typeface="Calibri"/>
              <a:ea typeface="Calibri"/>
              <a:cs typeface="Calibri"/>
              <a:sym typeface="Calibri"/>
            </a:endParaRPr>
          </a:p>
        </p:txBody>
      </p:sp>
      <p:sp>
        <p:nvSpPr>
          <p:cNvPr id="151" name="Google Shape;151;p18"/>
          <p:cNvSpPr txBox="1"/>
          <p:nvPr/>
        </p:nvSpPr>
        <p:spPr>
          <a:xfrm>
            <a:off x="4122300" y="1778700"/>
            <a:ext cx="2158200" cy="891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90000"/>
              </a:lnSpc>
              <a:spcBef>
                <a:spcPts val="800"/>
              </a:spcBef>
              <a:spcAft>
                <a:spcPts val="0"/>
              </a:spcAft>
              <a:buNone/>
            </a:pPr>
            <a:r>
              <a:rPr lang="en" sz="1250">
                <a:solidFill>
                  <a:srgbClr val="FFFFFF"/>
                </a:solidFill>
              </a:rPr>
              <a:t>training neural network models </a:t>
            </a:r>
            <a:endParaRPr>
              <a:latin typeface="Calibri"/>
              <a:ea typeface="Calibri"/>
              <a:cs typeface="Calibri"/>
              <a:sym typeface="Calibri"/>
            </a:endParaRPr>
          </a:p>
        </p:txBody>
      </p:sp>
      <p:sp>
        <p:nvSpPr>
          <p:cNvPr id="152" name="Google Shape;152;p18"/>
          <p:cNvSpPr txBox="1"/>
          <p:nvPr/>
        </p:nvSpPr>
        <p:spPr>
          <a:xfrm>
            <a:off x="1471725" y="1435750"/>
            <a:ext cx="1030500" cy="7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rgbClr val="FFFFFF"/>
                </a:solidFill>
              </a:rPr>
              <a:t>transmitting</a:t>
            </a:r>
            <a:r>
              <a:rPr lang="en" sz="1250">
                <a:solidFill>
                  <a:srgbClr val="FFFFFF"/>
                </a:solidFill>
              </a:rPr>
              <a:t> and scattering</a:t>
            </a:r>
            <a:endParaRPr>
              <a:solidFill>
                <a:srgbClr val="FFFFFF"/>
              </a:solidFill>
              <a:latin typeface="Calibri"/>
              <a:ea typeface="Calibri"/>
              <a:cs typeface="Calibri"/>
              <a:sym typeface="Calibri"/>
            </a:endParaRPr>
          </a:p>
        </p:txBody>
      </p:sp>
      <p:sp>
        <p:nvSpPr>
          <p:cNvPr id="153" name="Google Shape;153;p18"/>
          <p:cNvSpPr txBox="1"/>
          <p:nvPr/>
        </p:nvSpPr>
        <p:spPr>
          <a:xfrm>
            <a:off x="8030325" y="2218950"/>
            <a:ext cx="1202400" cy="8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rgbClr val="FFFFFF"/>
                </a:solidFill>
              </a:rPr>
              <a:t>Multiclass Classification</a:t>
            </a:r>
            <a:endParaRPr>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Circuit</a:t>
            </a:r>
            <a:r>
              <a:rPr lang="en"/>
              <a:t> Design</a:t>
            </a:r>
            <a:endParaRPr/>
          </a:p>
        </p:txBody>
      </p:sp>
      <p:pic>
        <p:nvPicPr>
          <p:cNvPr id="159" name="Google Shape;159;p19"/>
          <p:cNvPicPr preferRelativeResize="0"/>
          <p:nvPr/>
        </p:nvPicPr>
        <p:blipFill>
          <a:blip r:embed="rId3">
            <a:alphaModFix/>
          </a:blip>
          <a:stretch>
            <a:fillRect/>
          </a:stretch>
        </p:blipFill>
        <p:spPr>
          <a:xfrm>
            <a:off x="316325" y="1063550"/>
            <a:ext cx="3595350" cy="3397675"/>
          </a:xfrm>
          <a:prstGeom prst="rect">
            <a:avLst/>
          </a:prstGeom>
          <a:noFill/>
          <a:ln>
            <a:noFill/>
          </a:ln>
        </p:spPr>
      </p:pic>
      <p:pic>
        <p:nvPicPr>
          <p:cNvPr id="160" name="Google Shape;160;p19"/>
          <p:cNvPicPr preferRelativeResize="0"/>
          <p:nvPr/>
        </p:nvPicPr>
        <p:blipFill>
          <a:blip r:embed="rId4">
            <a:alphaModFix/>
          </a:blip>
          <a:stretch>
            <a:fillRect/>
          </a:stretch>
        </p:blipFill>
        <p:spPr>
          <a:xfrm>
            <a:off x="4783775" y="1063550"/>
            <a:ext cx="3870900" cy="3442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Implementation</a:t>
            </a:r>
            <a:endParaRPr/>
          </a:p>
        </p:txBody>
      </p:sp>
      <p:pic>
        <p:nvPicPr>
          <p:cNvPr id="166" name="Google Shape;166;p20"/>
          <p:cNvPicPr preferRelativeResize="0"/>
          <p:nvPr/>
        </p:nvPicPr>
        <p:blipFill>
          <a:blip r:embed="rId3">
            <a:alphaModFix/>
          </a:blip>
          <a:stretch>
            <a:fillRect/>
          </a:stretch>
        </p:blipFill>
        <p:spPr>
          <a:xfrm>
            <a:off x="2619537" y="849588"/>
            <a:ext cx="3822252" cy="3444324"/>
          </a:xfrm>
          <a:prstGeom prst="rect">
            <a:avLst/>
          </a:prstGeom>
          <a:noFill/>
          <a:ln>
            <a:noFill/>
          </a:ln>
        </p:spPr>
      </p:pic>
      <p:sp>
        <p:nvSpPr>
          <p:cNvPr id="167" name="Google Shape;167;p20"/>
          <p:cNvSpPr txBox="1"/>
          <p:nvPr/>
        </p:nvSpPr>
        <p:spPr>
          <a:xfrm>
            <a:off x="890975" y="3824575"/>
            <a:ext cx="11598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Arduino Uno Board</a:t>
            </a:r>
            <a:endParaRPr>
              <a:solidFill>
                <a:srgbClr val="FFFFFF"/>
              </a:solidFill>
              <a:latin typeface="Calibri"/>
              <a:ea typeface="Calibri"/>
              <a:cs typeface="Calibri"/>
              <a:sym typeface="Calibri"/>
            </a:endParaRPr>
          </a:p>
        </p:txBody>
      </p:sp>
      <p:sp>
        <p:nvSpPr>
          <p:cNvPr id="168" name="Google Shape;168;p20"/>
          <p:cNvSpPr txBox="1"/>
          <p:nvPr/>
        </p:nvSpPr>
        <p:spPr>
          <a:xfrm>
            <a:off x="6658725" y="1021375"/>
            <a:ext cx="7311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IR LEDs</a:t>
            </a:r>
            <a:endParaRPr>
              <a:solidFill>
                <a:srgbClr val="FFFFFF"/>
              </a:solidFill>
              <a:latin typeface="Calibri"/>
              <a:ea typeface="Calibri"/>
              <a:cs typeface="Calibri"/>
              <a:sym typeface="Calibri"/>
            </a:endParaRPr>
          </a:p>
        </p:txBody>
      </p:sp>
      <p:sp>
        <p:nvSpPr>
          <p:cNvPr id="169" name="Google Shape;169;p20"/>
          <p:cNvSpPr txBox="1"/>
          <p:nvPr/>
        </p:nvSpPr>
        <p:spPr>
          <a:xfrm>
            <a:off x="1113675" y="1522850"/>
            <a:ext cx="11178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Blue LEDs</a:t>
            </a:r>
            <a:endParaRPr>
              <a:solidFill>
                <a:srgbClr val="FFFFFF"/>
              </a:solidFill>
              <a:latin typeface="Calibri"/>
              <a:ea typeface="Calibri"/>
              <a:cs typeface="Calibri"/>
              <a:sym typeface="Calibri"/>
            </a:endParaRPr>
          </a:p>
        </p:txBody>
      </p:sp>
      <p:sp>
        <p:nvSpPr>
          <p:cNvPr id="170" name="Google Shape;170;p20"/>
          <p:cNvSpPr txBox="1"/>
          <p:nvPr/>
        </p:nvSpPr>
        <p:spPr>
          <a:xfrm>
            <a:off x="6658725" y="1522850"/>
            <a:ext cx="8970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Red LEDs</a:t>
            </a:r>
            <a:endParaRPr>
              <a:solidFill>
                <a:srgbClr val="FFFFFF"/>
              </a:solidFill>
              <a:latin typeface="Calibri"/>
              <a:ea typeface="Calibri"/>
              <a:cs typeface="Calibri"/>
              <a:sym typeface="Calibri"/>
            </a:endParaRPr>
          </a:p>
        </p:txBody>
      </p:sp>
      <p:sp>
        <p:nvSpPr>
          <p:cNvPr id="171" name="Google Shape;171;p20"/>
          <p:cNvSpPr txBox="1"/>
          <p:nvPr/>
        </p:nvSpPr>
        <p:spPr>
          <a:xfrm>
            <a:off x="1134675" y="1080200"/>
            <a:ext cx="11178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Green LEDs</a:t>
            </a:r>
            <a:endParaRPr>
              <a:solidFill>
                <a:srgbClr val="FFFFFF"/>
              </a:solidFill>
              <a:latin typeface="Calibri"/>
              <a:ea typeface="Calibri"/>
              <a:cs typeface="Calibri"/>
              <a:sym typeface="Calibri"/>
            </a:endParaRPr>
          </a:p>
        </p:txBody>
      </p:sp>
      <p:cxnSp>
        <p:nvCxnSpPr>
          <p:cNvPr id="172" name="Google Shape;172;p20"/>
          <p:cNvCxnSpPr/>
          <p:nvPr/>
        </p:nvCxnSpPr>
        <p:spPr>
          <a:xfrm>
            <a:off x="2252475" y="1244150"/>
            <a:ext cx="1655700" cy="25500"/>
          </a:xfrm>
          <a:prstGeom prst="straightConnector1">
            <a:avLst/>
          </a:prstGeom>
          <a:noFill/>
          <a:ln cap="flat" cmpd="sng" w="38100">
            <a:solidFill>
              <a:srgbClr val="FFFFFF"/>
            </a:solidFill>
            <a:prstDash val="solid"/>
            <a:round/>
            <a:headEnd len="med" w="med" type="none"/>
            <a:tailEnd len="med" w="med" type="triangle"/>
          </a:ln>
        </p:spPr>
      </p:cxnSp>
      <p:cxnSp>
        <p:nvCxnSpPr>
          <p:cNvPr id="173" name="Google Shape;173;p20"/>
          <p:cNvCxnSpPr>
            <a:stCxn id="169" idx="3"/>
          </p:cNvCxnSpPr>
          <p:nvPr/>
        </p:nvCxnSpPr>
        <p:spPr>
          <a:xfrm flipH="1" rot="10800000">
            <a:off x="2231475" y="1463000"/>
            <a:ext cx="1710300" cy="223800"/>
          </a:xfrm>
          <a:prstGeom prst="straightConnector1">
            <a:avLst/>
          </a:prstGeom>
          <a:noFill/>
          <a:ln cap="flat" cmpd="sng" w="38100">
            <a:solidFill>
              <a:srgbClr val="FFFFFF"/>
            </a:solidFill>
            <a:prstDash val="solid"/>
            <a:round/>
            <a:headEnd len="med" w="med" type="none"/>
            <a:tailEnd len="med" w="med" type="triangle"/>
          </a:ln>
        </p:spPr>
      </p:cxnSp>
      <p:cxnSp>
        <p:nvCxnSpPr>
          <p:cNvPr id="174" name="Google Shape;174;p20"/>
          <p:cNvCxnSpPr>
            <a:stCxn id="168" idx="1"/>
          </p:cNvCxnSpPr>
          <p:nvPr/>
        </p:nvCxnSpPr>
        <p:spPr>
          <a:xfrm flipH="1">
            <a:off x="4597425" y="1185325"/>
            <a:ext cx="2061300" cy="117900"/>
          </a:xfrm>
          <a:prstGeom prst="straightConnector1">
            <a:avLst/>
          </a:prstGeom>
          <a:noFill/>
          <a:ln cap="flat" cmpd="sng" w="38100">
            <a:solidFill>
              <a:srgbClr val="FFFFFF"/>
            </a:solidFill>
            <a:prstDash val="solid"/>
            <a:round/>
            <a:headEnd len="med" w="med" type="none"/>
            <a:tailEnd len="med" w="med" type="triangle"/>
          </a:ln>
        </p:spPr>
      </p:cxnSp>
      <p:cxnSp>
        <p:nvCxnSpPr>
          <p:cNvPr id="175" name="Google Shape;175;p20"/>
          <p:cNvCxnSpPr>
            <a:stCxn id="170" idx="1"/>
          </p:cNvCxnSpPr>
          <p:nvPr/>
        </p:nvCxnSpPr>
        <p:spPr>
          <a:xfrm rot="10800000">
            <a:off x="4555125" y="1463000"/>
            <a:ext cx="2103600" cy="223800"/>
          </a:xfrm>
          <a:prstGeom prst="straightConnector1">
            <a:avLst/>
          </a:prstGeom>
          <a:noFill/>
          <a:ln cap="flat" cmpd="sng" w="38100">
            <a:solidFill>
              <a:srgbClr val="FFFFFF"/>
            </a:solidFill>
            <a:prstDash val="solid"/>
            <a:round/>
            <a:headEnd len="med" w="med" type="none"/>
            <a:tailEnd len="med" w="med" type="triangle"/>
          </a:ln>
        </p:spPr>
      </p:cxnSp>
      <p:cxnSp>
        <p:nvCxnSpPr>
          <p:cNvPr id="176" name="Google Shape;176;p20"/>
          <p:cNvCxnSpPr/>
          <p:nvPr/>
        </p:nvCxnSpPr>
        <p:spPr>
          <a:xfrm>
            <a:off x="4622525" y="3068150"/>
            <a:ext cx="2151600" cy="235200"/>
          </a:xfrm>
          <a:prstGeom prst="straightConnector1">
            <a:avLst/>
          </a:prstGeom>
          <a:noFill/>
          <a:ln cap="flat" cmpd="sng" w="38100">
            <a:solidFill>
              <a:srgbClr val="FFFFFF"/>
            </a:solidFill>
            <a:prstDash val="solid"/>
            <a:round/>
            <a:headEnd len="med" w="med" type="none"/>
            <a:tailEnd len="med" w="med" type="triangle"/>
          </a:ln>
        </p:spPr>
      </p:cxnSp>
      <p:sp>
        <p:nvSpPr>
          <p:cNvPr id="177" name="Google Shape;177;p20"/>
          <p:cNvSpPr txBox="1"/>
          <p:nvPr/>
        </p:nvSpPr>
        <p:spPr>
          <a:xfrm>
            <a:off x="7010550" y="2359213"/>
            <a:ext cx="1378200" cy="2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PicoBuck LED drivers</a:t>
            </a:r>
            <a:endParaRPr>
              <a:solidFill>
                <a:srgbClr val="FFFFFF"/>
              </a:solidFill>
              <a:latin typeface="Calibri"/>
              <a:ea typeface="Calibri"/>
              <a:cs typeface="Calibri"/>
              <a:sym typeface="Calibri"/>
            </a:endParaRPr>
          </a:p>
        </p:txBody>
      </p:sp>
      <p:cxnSp>
        <p:nvCxnSpPr>
          <p:cNvPr id="178" name="Google Shape;178;p20"/>
          <p:cNvCxnSpPr/>
          <p:nvPr/>
        </p:nvCxnSpPr>
        <p:spPr>
          <a:xfrm>
            <a:off x="4985025" y="2341838"/>
            <a:ext cx="2151600" cy="235200"/>
          </a:xfrm>
          <a:prstGeom prst="straightConnector1">
            <a:avLst/>
          </a:prstGeom>
          <a:noFill/>
          <a:ln cap="flat" cmpd="sng" w="38100">
            <a:solidFill>
              <a:srgbClr val="FFFFFF"/>
            </a:solidFill>
            <a:prstDash val="solid"/>
            <a:round/>
            <a:headEnd len="med" w="med" type="none"/>
            <a:tailEnd len="med" w="med" type="triangle"/>
          </a:ln>
        </p:spPr>
      </p:cxnSp>
      <p:sp>
        <p:nvSpPr>
          <p:cNvPr id="179" name="Google Shape;179;p20"/>
          <p:cNvSpPr txBox="1"/>
          <p:nvPr/>
        </p:nvSpPr>
        <p:spPr>
          <a:xfrm>
            <a:off x="6808875" y="3102900"/>
            <a:ext cx="13782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Wooden Blocks</a:t>
            </a:r>
            <a:endParaRPr>
              <a:solidFill>
                <a:srgbClr val="FFFFFF"/>
              </a:solidFill>
              <a:latin typeface="Calibri"/>
              <a:ea typeface="Calibri"/>
              <a:cs typeface="Calibri"/>
              <a:sym typeface="Calibri"/>
            </a:endParaRPr>
          </a:p>
        </p:txBody>
      </p:sp>
      <p:cxnSp>
        <p:nvCxnSpPr>
          <p:cNvPr id="180" name="Google Shape;180;p20"/>
          <p:cNvCxnSpPr>
            <a:stCxn id="167" idx="3"/>
          </p:cNvCxnSpPr>
          <p:nvPr/>
        </p:nvCxnSpPr>
        <p:spPr>
          <a:xfrm flipH="1" rot="10800000">
            <a:off x="2050775" y="4043125"/>
            <a:ext cx="596700" cy="46200"/>
          </a:xfrm>
          <a:prstGeom prst="straightConnector1">
            <a:avLst/>
          </a:prstGeom>
          <a:noFill/>
          <a:ln cap="flat" cmpd="sng" w="38100">
            <a:solidFill>
              <a:srgbClr val="FFFFFF"/>
            </a:solidFill>
            <a:prstDash val="solid"/>
            <a:round/>
            <a:headEnd len="med" w="med" type="none"/>
            <a:tailEnd len="med" w="med" type="triangle"/>
          </a:ln>
        </p:spPr>
      </p:cxnSp>
      <p:cxnSp>
        <p:nvCxnSpPr>
          <p:cNvPr id="181" name="Google Shape;181;p20"/>
          <p:cNvCxnSpPr/>
          <p:nvPr/>
        </p:nvCxnSpPr>
        <p:spPr>
          <a:xfrm flipH="1" rot="10800000">
            <a:off x="2126400" y="2378900"/>
            <a:ext cx="1916100" cy="395100"/>
          </a:xfrm>
          <a:prstGeom prst="straightConnector1">
            <a:avLst/>
          </a:prstGeom>
          <a:noFill/>
          <a:ln cap="flat" cmpd="sng" w="38100">
            <a:solidFill>
              <a:srgbClr val="FFFFFF"/>
            </a:solidFill>
            <a:prstDash val="solid"/>
            <a:round/>
            <a:headEnd len="med" w="med" type="none"/>
            <a:tailEnd len="med" w="med" type="triangle"/>
          </a:ln>
        </p:spPr>
      </p:cxnSp>
      <p:cxnSp>
        <p:nvCxnSpPr>
          <p:cNvPr id="182" name="Google Shape;182;p20"/>
          <p:cNvCxnSpPr/>
          <p:nvPr/>
        </p:nvCxnSpPr>
        <p:spPr>
          <a:xfrm flipH="1" rot="10800000">
            <a:off x="2033975" y="2093375"/>
            <a:ext cx="1336200" cy="226800"/>
          </a:xfrm>
          <a:prstGeom prst="straightConnector1">
            <a:avLst/>
          </a:prstGeom>
          <a:noFill/>
          <a:ln cap="flat" cmpd="sng" w="38100">
            <a:solidFill>
              <a:srgbClr val="FFFFFF"/>
            </a:solidFill>
            <a:prstDash val="solid"/>
            <a:round/>
            <a:headEnd len="med" w="med" type="none"/>
            <a:tailEnd len="med" w="med" type="triangle"/>
          </a:ln>
        </p:spPr>
      </p:cxnSp>
      <p:sp>
        <p:nvSpPr>
          <p:cNvPr id="183" name="Google Shape;183;p20"/>
          <p:cNvSpPr txBox="1"/>
          <p:nvPr/>
        </p:nvSpPr>
        <p:spPr>
          <a:xfrm>
            <a:off x="655650" y="2124025"/>
            <a:ext cx="1213200" cy="2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PicoBuck LED drivers</a:t>
            </a:r>
            <a:endParaRPr>
              <a:solidFill>
                <a:srgbClr val="FFFFFF"/>
              </a:solidFill>
              <a:latin typeface="Calibri"/>
              <a:ea typeface="Calibri"/>
              <a:cs typeface="Calibri"/>
              <a:sym typeface="Calibri"/>
            </a:endParaRPr>
          </a:p>
        </p:txBody>
      </p:sp>
      <p:sp>
        <p:nvSpPr>
          <p:cNvPr id="184" name="Google Shape;184;p20"/>
          <p:cNvSpPr txBox="1"/>
          <p:nvPr/>
        </p:nvSpPr>
        <p:spPr>
          <a:xfrm>
            <a:off x="1334475" y="2608013"/>
            <a:ext cx="8970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Beaker</a:t>
            </a:r>
            <a:endParaRPr>
              <a:solidFill>
                <a:srgbClr val="FFFFFF"/>
              </a:solidFill>
              <a:latin typeface="Calibri"/>
              <a:ea typeface="Calibri"/>
              <a:cs typeface="Calibri"/>
              <a:sym typeface="Calibri"/>
            </a:endParaRPr>
          </a:p>
        </p:txBody>
      </p:sp>
      <p:cxnSp>
        <p:nvCxnSpPr>
          <p:cNvPr id="185" name="Google Shape;185;p20"/>
          <p:cNvCxnSpPr/>
          <p:nvPr/>
        </p:nvCxnSpPr>
        <p:spPr>
          <a:xfrm>
            <a:off x="3580375" y="3664875"/>
            <a:ext cx="470700" cy="840600"/>
          </a:xfrm>
          <a:prstGeom prst="straightConnector1">
            <a:avLst/>
          </a:prstGeom>
          <a:noFill/>
          <a:ln cap="flat" cmpd="sng" w="38100">
            <a:solidFill>
              <a:srgbClr val="FFFFFF"/>
            </a:solidFill>
            <a:prstDash val="solid"/>
            <a:round/>
            <a:headEnd len="med" w="med" type="none"/>
            <a:tailEnd len="med" w="med" type="triangle"/>
          </a:ln>
        </p:spPr>
      </p:cxnSp>
      <p:sp>
        <p:nvSpPr>
          <p:cNvPr id="186" name="Google Shape;186;p20"/>
          <p:cNvSpPr txBox="1"/>
          <p:nvPr/>
        </p:nvSpPr>
        <p:spPr>
          <a:xfrm>
            <a:off x="3311575" y="4513725"/>
            <a:ext cx="2061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libri"/>
                <a:ea typeface="Calibri"/>
                <a:cs typeface="Calibri"/>
                <a:sym typeface="Calibri"/>
              </a:rPr>
              <a:t>Connected to 12V power adapter</a:t>
            </a:r>
            <a:endParaRPr>
              <a:solidFill>
                <a:srgbClr val="FFFFFF"/>
              </a:solidFill>
              <a:latin typeface="Calibri"/>
              <a:ea typeface="Calibri"/>
              <a:cs typeface="Calibri"/>
              <a:sym typeface="Calibri"/>
            </a:endParaRPr>
          </a:p>
        </p:txBody>
      </p:sp>
      <p:cxnSp>
        <p:nvCxnSpPr>
          <p:cNvPr id="187" name="Google Shape;187;p20"/>
          <p:cNvCxnSpPr/>
          <p:nvPr/>
        </p:nvCxnSpPr>
        <p:spPr>
          <a:xfrm flipH="1" rot="10800000">
            <a:off x="1874275" y="3522025"/>
            <a:ext cx="1428900" cy="75600"/>
          </a:xfrm>
          <a:prstGeom prst="straightConnector1">
            <a:avLst/>
          </a:prstGeom>
          <a:noFill/>
          <a:ln cap="flat" cmpd="sng" w="38100">
            <a:solidFill>
              <a:srgbClr val="FFFFFF"/>
            </a:solidFill>
            <a:prstDash val="solid"/>
            <a:round/>
            <a:headEnd len="med" w="med" type="none"/>
            <a:tailEnd len="med" w="med" type="triangle"/>
          </a:ln>
        </p:spPr>
      </p:cxnSp>
      <p:sp>
        <p:nvSpPr>
          <p:cNvPr id="188" name="Google Shape;188;p20"/>
          <p:cNvSpPr txBox="1"/>
          <p:nvPr/>
        </p:nvSpPr>
        <p:spPr>
          <a:xfrm>
            <a:off x="832125" y="3379125"/>
            <a:ext cx="11178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Breadboard</a:t>
            </a:r>
            <a:endParaRPr>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0" y="1"/>
            <a:ext cx="9144000" cy="847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Neural Network details</a:t>
            </a:r>
            <a:endParaRPr/>
          </a:p>
        </p:txBody>
      </p:sp>
      <p:sp>
        <p:nvSpPr>
          <p:cNvPr id="194" name="Google Shape;194;p2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a:t>3 layered multiclass classification</a:t>
            </a:r>
            <a:endParaRPr/>
          </a:p>
        </p:txBody>
      </p:sp>
      <p:pic>
        <p:nvPicPr>
          <p:cNvPr id="195" name="Google Shape;195;p21"/>
          <p:cNvPicPr preferRelativeResize="0"/>
          <p:nvPr/>
        </p:nvPicPr>
        <p:blipFill>
          <a:blip r:embed="rId3">
            <a:alphaModFix/>
          </a:blip>
          <a:stretch>
            <a:fillRect/>
          </a:stretch>
        </p:blipFill>
        <p:spPr>
          <a:xfrm>
            <a:off x="815475" y="2102100"/>
            <a:ext cx="7513062" cy="2060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